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Amasis MT Pro Black" panose="02040A04050005020304" pitchFamily="18" charset="0"/>
      <p:bold r:id="rId16"/>
    </p:embeddedFont>
    <p:embeddedFont>
      <p:font typeface="Barlow Condensed Bold" panose="020B0604020202020204" charset="0"/>
      <p:regular r:id="rId17"/>
    </p:embeddedFont>
    <p:embeddedFont>
      <p:font typeface="Canva Sans" panose="020B0604020202020204" charset="0"/>
      <p:regular r:id="rId18"/>
    </p:embeddedFont>
    <p:embeddedFont>
      <p:font typeface="Canva Sans Bold" panose="020B0604020202020204" charset="0"/>
      <p:regular r:id="rId19"/>
    </p:embeddedFont>
    <p:embeddedFont>
      <p:font typeface="HK Grotesk" panose="020B0604020202020204" charset="0"/>
      <p:regular r:id="rId20"/>
    </p:embeddedFont>
    <p:embeddedFont>
      <p:font typeface="HK Grotesk Bold" panose="020B0604020202020204" charset="0"/>
      <p:regular r:id="rId21"/>
    </p:embeddedFont>
    <p:embeddedFont>
      <p:font typeface="HK Grotesk Bold Italics" panose="020B0604020202020204" charset="0"/>
      <p:regular r:id="rId22"/>
    </p:embeddedFont>
    <p:embeddedFont>
      <p:font typeface="HK Grotesk Italics" panose="020B0604020202020204" charset="0"/>
      <p:regular r:id="rId23"/>
    </p:embeddedFont>
    <p:embeddedFont>
      <p:font typeface="Open Sans" panose="020B0606030504020204" pitchFamily="34" charset="0"/>
      <p:regular r:id="rId24"/>
    </p:embeddedFont>
    <p:embeddedFont>
      <p:font typeface="Open Sans Bold" panose="020B0806030504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7/30/2025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93877" y="2815535"/>
            <a:ext cx="4215172" cy="4215172"/>
          </a:xfrm>
          <a:custGeom>
            <a:avLst/>
            <a:gdLst/>
            <a:ahLst/>
            <a:cxnLst/>
            <a:rect l="l" t="t" r="r" b="b"/>
            <a:pathLst>
              <a:path w="4215172" h="4215172">
                <a:moveTo>
                  <a:pt x="0" y="0"/>
                </a:moveTo>
                <a:lnTo>
                  <a:pt x="4215172" y="0"/>
                </a:lnTo>
                <a:lnTo>
                  <a:pt x="4215172" y="4215172"/>
                </a:lnTo>
                <a:lnTo>
                  <a:pt x="0" y="4215172"/>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17749838" y="7527480"/>
            <a:ext cx="47625" cy="1740345"/>
            <a:chOff x="0" y="0"/>
            <a:chExt cx="12543" cy="458362"/>
          </a:xfrm>
        </p:grpSpPr>
        <p:sp>
          <p:nvSpPr>
            <p:cNvPr id="4" name="Freeform 4"/>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5" name="TextBox 5"/>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7259300" y="0"/>
            <a:ext cx="1028700" cy="1028700"/>
            <a:chOff x="0" y="0"/>
            <a:chExt cx="270933" cy="270933"/>
          </a:xfrm>
        </p:grpSpPr>
        <p:sp>
          <p:nvSpPr>
            <p:cNvPr id="7" name="Freeform 7"/>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8" name="TextBox 8"/>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259300" y="9258300"/>
            <a:ext cx="1028700" cy="1028700"/>
            <a:chOff x="0" y="0"/>
            <a:chExt cx="270933" cy="270933"/>
          </a:xfrm>
        </p:grpSpPr>
        <p:sp>
          <p:nvSpPr>
            <p:cNvPr id="10" name="Freeform 10"/>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1" name="TextBox 11"/>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7499918" y="9638067"/>
            <a:ext cx="547464" cy="240591"/>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01</a:t>
            </a:r>
          </a:p>
        </p:txBody>
      </p:sp>
      <p:sp>
        <p:nvSpPr>
          <p:cNvPr id="13" name="TextBox 13"/>
          <p:cNvSpPr txBox="1"/>
          <p:nvPr/>
        </p:nvSpPr>
        <p:spPr>
          <a:xfrm>
            <a:off x="6465806" y="3716015"/>
            <a:ext cx="8924186" cy="1427485"/>
          </a:xfrm>
          <a:prstGeom prst="rect">
            <a:avLst/>
          </a:prstGeom>
        </p:spPr>
        <p:txBody>
          <a:bodyPr lIns="0" tIns="0" rIns="0" bIns="0" rtlCol="0" anchor="t">
            <a:spAutoFit/>
          </a:bodyPr>
          <a:lstStyle/>
          <a:p>
            <a:pPr algn="l">
              <a:lnSpc>
                <a:spcPts val="11619"/>
              </a:lnSpc>
              <a:spcBef>
                <a:spcPct val="0"/>
              </a:spcBef>
            </a:pPr>
            <a:r>
              <a:rPr lang="en-US" sz="8299" b="1">
                <a:solidFill>
                  <a:srgbClr val="1F2020"/>
                </a:solidFill>
                <a:latin typeface="Barlow Condensed Bold"/>
                <a:ea typeface="Barlow Condensed Bold"/>
                <a:cs typeface="Barlow Condensed Bold"/>
                <a:sym typeface="Barlow Condensed Bold"/>
              </a:rPr>
              <a:t>SMARTGRADE</a:t>
            </a:r>
          </a:p>
        </p:txBody>
      </p:sp>
      <p:sp>
        <p:nvSpPr>
          <p:cNvPr id="14" name="TextBox 14"/>
          <p:cNvSpPr txBox="1"/>
          <p:nvPr/>
        </p:nvSpPr>
        <p:spPr>
          <a:xfrm>
            <a:off x="6465806" y="5010150"/>
            <a:ext cx="11284032" cy="1104265"/>
          </a:xfrm>
          <a:prstGeom prst="rect">
            <a:avLst/>
          </a:prstGeom>
        </p:spPr>
        <p:txBody>
          <a:bodyPr lIns="0" tIns="0" rIns="0" bIns="0" rtlCol="0" anchor="t">
            <a:spAutoFit/>
          </a:bodyPr>
          <a:lstStyle/>
          <a:p>
            <a:pPr algn="l">
              <a:lnSpc>
                <a:spcPts val="8959"/>
              </a:lnSpc>
              <a:spcBef>
                <a:spcPct val="0"/>
              </a:spcBef>
            </a:pPr>
            <a:r>
              <a:rPr lang="en-US" sz="6399" b="1">
                <a:solidFill>
                  <a:srgbClr val="02CDFF"/>
                </a:solidFill>
                <a:latin typeface="Barlow Condensed Bold"/>
                <a:ea typeface="Barlow Condensed Bold"/>
                <a:cs typeface="Barlow Condensed Bold"/>
                <a:sym typeface="Barlow Condensed Bold"/>
              </a:rPr>
              <a:t>Subjective Answer Evaluation System</a:t>
            </a:r>
          </a:p>
        </p:txBody>
      </p:sp>
      <p:sp>
        <p:nvSpPr>
          <p:cNvPr id="15" name="TextBox 15"/>
          <p:cNvSpPr txBox="1"/>
          <p:nvPr/>
        </p:nvSpPr>
        <p:spPr>
          <a:xfrm>
            <a:off x="6465806" y="1457246"/>
            <a:ext cx="7309472" cy="1057275"/>
          </a:xfrm>
          <a:prstGeom prst="rect">
            <a:avLst/>
          </a:prstGeom>
        </p:spPr>
        <p:txBody>
          <a:bodyPr lIns="0" tIns="0" rIns="0" bIns="0" rtlCol="0" anchor="t">
            <a:spAutoFit/>
          </a:bodyPr>
          <a:lstStyle/>
          <a:p>
            <a:pPr algn="ctr">
              <a:lnSpc>
                <a:spcPts val="4200"/>
              </a:lnSpc>
            </a:pPr>
            <a:r>
              <a:rPr lang="en-US" sz="3000" b="1" i="1">
                <a:solidFill>
                  <a:srgbClr val="000000"/>
                </a:solidFill>
                <a:latin typeface="HK Grotesk Bold Italics"/>
                <a:ea typeface="HK Grotesk Bold Italics"/>
                <a:cs typeface="HK Grotesk Bold Italics"/>
                <a:sym typeface="HK Grotesk Bold Italics"/>
              </a:rPr>
              <a:t>Contour Launchpad - Summer Internship Program 2025</a:t>
            </a:r>
          </a:p>
        </p:txBody>
      </p:sp>
      <p:grpSp>
        <p:nvGrpSpPr>
          <p:cNvPr id="16" name="Group 16"/>
          <p:cNvGrpSpPr/>
          <p:nvPr/>
        </p:nvGrpSpPr>
        <p:grpSpPr>
          <a:xfrm>
            <a:off x="7762756" y="8115300"/>
            <a:ext cx="6330285" cy="1143000"/>
            <a:chOff x="0" y="0"/>
            <a:chExt cx="8440380" cy="1523999"/>
          </a:xfrm>
        </p:grpSpPr>
        <p:sp>
          <p:nvSpPr>
            <p:cNvPr id="17" name="TextBox 17"/>
            <p:cNvSpPr txBox="1"/>
            <p:nvPr/>
          </p:nvSpPr>
          <p:spPr>
            <a:xfrm>
              <a:off x="0" y="847725"/>
              <a:ext cx="8185267" cy="676275"/>
            </a:xfrm>
            <a:prstGeom prst="rect">
              <a:avLst/>
            </a:prstGeom>
          </p:spPr>
          <p:txBody>
            <a:bodyPr lIns="0" tIns="0" rIns="0" bIns="0" rtlCol="0" anchor="t">
              <a:spAutoFit/>
            </a:bodyPr>
            <a:lstStyle/>
            <a:p>
              <a:pPr algn="ctr">
                <a:lnSpc>
                  <a:spcPts val="4200"/>
                </a:lnSpc>
              </a:pPr>
              <a:r>
                <a:rPr lang="en-US" sz="3000" i="1">
                  <a:solidFill>
                    <a:srgbClr val="000000"/>
                  </a:solidFill>
                  <a:latin typeface="HK Grotesk Italics"/>
                  <a:ea typeface="HK Grotesk Italics"/>
                  <a:cs typeface="HK Grotesk Italics"/>
                  <a:sym typeface="HK Grotesk Italics"/>
                </a:rPr>
                <a:t>Employee ID: 132347</a:t>
              </a:r>
            </a:p>
          </p:txBody>
        </p:sp>
        <p:sp>
          <p:nvSpPr>
            <p:cNvPr id="18" name="TextBox 18"/>
            <p:cNvSpPr txBox="1"/>
            <p:nvPr/>
          </p:nvSpPr>
          <p:spPr>
            <a:xfrm>
              <a:off x="255114" y="-66675"/>
              <a:ext cx="8185267" cy="676275"/>
            </a:xfrm>
            <a:prstGeom prst="rect">
              <a:avLst/>
            </a:prstGeom>
          </p:spPr>
          <p:txBody>
            <a:bodyPr lIns="0" tIns="0" rIns="0" bIns="0" rtlCol="0" anchor="t">
              <a:spAutoFit/>
            </a:bodyPr>
            <a:lstStyle/>
            <a:p>
              <a:pPr algn="ctr">
                <a:lnSpc>
                  <a:spcPts val="4200"/>
                </a:lnSpc>
              </a:pPr>
              <a:r>
                <a:rPr lang="en-US" sz="3000" i="1">
                  <a:solidFill>
                    <a:srgbClr val="000000"/>
                  </a:solidFill>
                  <a:latin typeface="HK Grotesk Italics"/>
                  <a:ea typeface="HK Grotesk Italics"/>
                  <a:cs typeface="HK Grotesk Italics"/>
                  <a:sym typeface="HK Grotesk Italics"/>
                </a:rPr>
                <a:t>Presented By: Qurat-ul-Ain Akhter</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1028700" y="2316327"/>
            <a:ext cx="8165644" cy="3909302"/>
          </a:xfrm>
          <a:custGeom>
            <a:avLst/>
            <a:gdLst/>
            <a:ahLst/>
            <a:cxnLst/>
            <a:rect l="l" t="t" r="r" b="b"/>
            <a:pathLst>
              <a:path w="8165644" h="3909302">
                <a:moveTo>
                  <a:pt x="0" y="0"/>
                </a:moveTo>
                <a:lnTo>
                  <a:pt x="8165644" y="0"/>
                </a:lnTo>
                <a:lnTo>
                  <a:pt x="8165644" y="3909302"/>
                </a:lnTo>
                <a:lnTo>
                  <a:pt x="0" y="3909302"/>
                </a:lnTo>
                <a:lnTo>
                  <a:pt x="0" y="0"/>
                </a:lnTo>
                <a:close/>
              </a:path>
            </a:pathLst>
          </a:custGeom>
          <a:blipFill>
            <a:blip r:embed="rId2"/>
            <a:stretch>
              <a:fillRect/>
            </a:stretch>
          </a:blipFill>
        </p:spPr>
        <p:txBody>
          <a:bodyPr/>
          <a:lstStyle/>
          <a:p>
            <a:endParaRPr lang="en-US"/>
          </a:p>
        </p:txBody>
      </p:sp>
      <p:sp>
        <p:nvSpPr>
          <p:cNvPr id="12" name="Freeform 12"/>
          <p:cNvSpPr/>
          <p:nvPr/>
        </p:nvSpPr>
        <p:spPr>
          <a:xfrm>
            <a:off x="9840170" y="4406039"/>
            <a:ext cx="7419130" cy="4377287"/>
          </a:xfrm>
          <a:custGeom>
            <a:avLst/>
            <a:gdLst/>
            <a:ahLst/>
            <a:cxnLst/>
            <a:rect l="l" t="t" r="r" b="b"/>
            <a:pathLst>
              <a:path w="7419130" h="4377287">
                <a:moveTo>
                  <a:pt x="0" y="0"/>
                </a:moveTo>
                <a:lnTo>
                  <a:pt x="7419130" y="0"/>
                </a:lnTo>
                <a:lnTo>
                  <a:pt x="7419130" y="4377286"/>
                </a:lnTo>
                <a:lnTo>
                  <a:pt x="0" y="4377286"/>
                </a:lnTo>
                <a:lnTo>
                  <a:pt x="0" y="0"/>
                </a:lnTo>
                <a:close/>
              </a:path>
            </a:pathLst>
          </a:custGeom>
          <a:blipFill>
            <a:blip r:embed="rId3"/>
            <a:stretch>
              <a:fillRect/>
            </a:stretch>
          </a:blipFill>
        </p:spPr>
        <p:txBody>
          <a:bodyPr/>
          <a:lstStyle/>
          <a:p>
            <a:endParaRPr lang="en-US"/>
          </a:p>
        </p:txBody>
      </p:sp>
      <p:sp>
        <p:nvSpPr>
          <p:cNvPr id="13" name="TextBox 13"/>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10</a:t>
            </a:r>
          </a:p>
        </p:txBody>
      </p:sp>
      <p:sp>
        <p:nvSpPr>
          <p:cNvPr id="14" name="TextBox 14"/>
          <p:cNvSpPr txBox="1"/>
          <p:nvPr/>
        </p:nvSpPr>
        <p:spPr>
          <a:xfrm>
            <a:off x="1028700" y="923925"/>
            <a:ext cx="7789307" cy="863600"/>
          </a:xfrm>
          <a:prstGeom prst="rect">
            <a:avLst/>
          </a:prstGeom>
        </p:spPr>
        <p:txBody>
          <a:bodyPr lIns="0" tIns="0" rIns="0" bIns="0" rtlCol="0" anchor="t">
            <a:spAutoFit/>
          </a:bodyPr>
          <a:lstStyle/>
          <a:p>
            <a:pPr algn="ctr">
              <a:lnSpc>
                <a:spcPts val="7000"/>
              </a:lnSpc>
            </a:pPr>
            <a:r>
              <a:rPr lang="en-US" sz="5000" b="1">
                <a:solidFill>
                  <a:srgbClr val="02CDFF"/>
                </a:solidFill>
                <a:latin typeface="Canva Sans Bold"/>
                <a:ea typeface="Canva Sans Bold"/>
                <a:cs typeface="Canva Sans Bold"/>
                <a:sym typeface="Canva Sans Bold"/>
              </a:rPr>
              <a:t>Bulk Answer Evaluation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11</a:t>
            </a:r>
          </a:p>
        </p:txBody>
      </p:sp>
      <p:sp>
        <p:nvSpPr>
          <p:cNvPr id="12" name="TextBox 12"/>
          <p:cNvSpPr txBox="1"/>
          <p:nvPr/>
        </p:nvSpPr>
        <p:spPr>
          <a:xfrm>
            <a:off x="4828568" y="601662"/>
            <a:ext cx="8099113" cy="920750"/>
          </a:xfrm>
          <a:prstGeom prst="rect">
            <a:avLst/>
          </a:prstGeom>
        </p:spPr>
        <p:txBody>
          <a:bodyPr lIns="0" tIns="0" rIns="0" bIns="0" rtlCol="0" anchor="t">
            <a:spAutoFit/>
          </a:bodyPr>
          <a:lstStyle/>
          <a:p>
            <a:pPr algn="l">
              <a:lnSpc>
                <a:spcPts val="7150"/>
              </a:lnSpc>
            </a:pPr>
            <a:r>
              <a:rPr lang="en-US" sz="6500" b="1">
                <a:solidFill>
                  <a:srgbClr val="000000"/>
                </a:solidFill>
                <a:latin typeface="Barlow Condensed Bold"/>
                <a:ea typeface="Barlow Condensed Bold"/>
                <a:cs typeface="Barlow Condensed Bold"/>
                <a:sym typeface="Barlow Condensed Bold"/>
              </a:rPr>
              <a:t>TECHNICAL ARCHITECTURE</a:t>
            </a:r>
          </a:p>
        </p:txBody>
      </p:sp>
      <p:sp>
        <p:nvSpPr>
          <p:cNvPr id="13" name="TextBox 13"/>
          <p:cNvSpPr txBox="1"/>
          <p:nvPr/>
        </p:nvSpPr>
        <p:spPr>
          <a:xfrm>
            <a:off x="1663797" y="1932418"/>
            <a:ext cx="5014079" cy="1736725"/>
          </a:xfrm>
          <a:prstGeom prst="rect">
            <a:avLst/>
          </a:prstGeom>
        </p:spPr>
        <p:txBody>
          <a:bodyPr lIns="0" tIns="0" rIns="0" bIns="0" rtlCol="0" anchor="t">
            <a:spAutoFit/>
          </a:bodyPr>
          <a:lstStyle/>
          <a:p>
            <a:pPr algn="l">
              <a:lnSpc>
                <a:spcPts val="3499"/>
              </a:lnSpc>
              <a:spcBef>
                <a:spcPct val="0"/>
              </a:spcBef>
            </a:pPr>
            <a:r>
              <a:rPr lang="en-US" sz="2499" i="1">
                <a:solidFill>
                  <a:srgbClr val="000000"/>
                </a:solidFill>
                <a:latin typeface="HK Grotesk Italics"/>
                <a:ea typeface="HK Grotesk Italics"/>
                <a:cs typeface="HK Grotesk Italics"/>
                <a:sym typeface="HK Grotesk Italics"/>
              </a:rPr>
              <a:t>Phases:</a:t>
            </a:r>
          </a:p>
          <a:p>
            <a:pPr marL="539749" lvl="1" indent="-269875" algn="l">
              <a:lnSpc>
                <a:spcPts val="3499"/>
              </a:lnSpc>
              <a:buAutoNum type="arabicPeriod"/>
            </a:pPr>
            <a:r>
              <a:rPr lang="en-US" sz="2499" i="1">
                <a:solidFill>
                  <a:srgbClr val="000000"/>
                </a:solidFill>
                <a:latin typeface="HK Grotesk Italics"/>
                <a:ea typeface="HK Grotesk Italics"/>
                <a:cs typeface="HK Grotesk Italics"/>
                <a:sym typeface="HK Grotesk Italics"/>
              </a:rPr>
              <a:t>Data Preparation</a:t>
            </a:r>
          </a:p>
          <a:p>
            <a:pPr marL="539749" lvl="1" indent="-269875" algn="l">
              <a:lnSpc>
                <a:spcPts val="3499"/>
              </a:lnSpc>
              <a:buAutoNum type="arabicPeriod"/>
            </a:pPr>
            <a:r>
              <a:rPr lang="en-US" sz="2499" i="1">
                <a:solidFill>
                  <a:srgbClr val="000000"/>
                </a:solidFill>
                <a:latin typeface="HK Grotesk Italics"/>
                <a:ea typeface="HK Grotesk Italics"/>
                <a:cs typeface="HK Grotesk Italics"/>
                <a:sym typeface="HK Grotesk Italics"/>
              </a:rPr>
              <a:t>Model Development</a:t>
            </a:r>
          </a:p>
          <a:p>
            <a:pPr marL="539749" lvl="1" indent="-269875" algn="l">
              <a:lnSpc>
                <a:spcPts val="3499"/>
              </a:lnSpc>
              <a:buAutoNum type="arabicPeriod"/>
            </a:pPr>
            <a:r>
              <a:rPr lang="en-US" sz="2499" i="1">
                <a:solidFill>
                  <a:srgbClr val="000000"/>
                </a:solidFill>
                <a:latin typeface="HK Grotesk Italics"/>
                <a:ea typeface="HK Grotesk Italics"/>
                <a:cs typeface="HK Grotesk Italics"/>
                <a:sym typeface="HK Grotesk Italics"/>
              </a:rPr>
              <a:t>Frontend &amp; Backend Integration</a:t>
            </a:r>
          </a:p>
        </p:txBody>
      </p:sp>
      <p:sp>
        <p:nvSpPr>
          <p:cNvPr id="14" name="TextBox 14"/>
          <p:cNvSpPr txBox="1"/>
          <p:nvPr/>
        </p:nvSpPr>
        <p:spPr>
          <a:xfrm>
            <a:off x="1265720" y="4460927"/>
            <a:ext cx="7137191" cy="4365625"/>
          </a:xfrm>
          <a:prstGeom prst="rect">
            <a:avLst/>
          </a:prstGeom>
        </p:spPr>
        <p:txBody>
          <a:bodyPr lIns="0" tIns="0" rIns="0" bIns="0" rtlCol="0" anchor="t">
            <a:spAutoFit/>
          </a:bodyPr>
          <a:lstStyle/>
          <a:p>
            <a:pPr algn="just">
              <a:lnSpc>
                <a:spcPts val="3499"/>
              </a:lnSpc>
            </a:pPr>
            <a:r>
              <a:rPr lang="en-US" sz="2499">
                <a:solidFill>
                  <a:srgbClr val="000000"/>
                </a:solidFill>
                <a:latin typeface="HK Grotesk"/>
                <a:ea typeface="HK Grotesk"/>
                <a:cs typeface="HK Grotesk"/>
                <a:sym typeface="HK Grotesk"/>
              </a:rPr>
              <a:t>🧠 Backend – Python + Flask</a:t>
            </a:r>
          </a:p>
          <a:p>
            <a:pPr marL="539749" lvl="1" indent="-269875" algn="just">
              <a:lnSpc>
                <a:spcPts val="3499"/>
              </a:lnSpc>
              <a:buFont typeface="Arial"/>
              <a:buChar char="•"/>
            </a:pPr>
            <a:r>
              <a:rPr lang="en-US" sz="2499">
                <a:solidFill>
                  <a:srgbClr val="000000"/>
                </a:solidFill>
                <a:latin typeface="HK Grotesk"/>
                <a:ea typeface="HK Grotesk"/>
                <a:cs typeface="HK Grotesk"/>
                <a:sym typeface="HK Grotesk"/>
              </a:rPr>
              <a:t>Semantic Similarity:</a:t>
            </a:r>
          </a:p>
          <a:p>
            <a:pPr marL="1079499" lvl="2" indent="-359833" algn="just">
              <a:lnSpc>
                <a:spcPts val="3499"/>
              </a:lnSpc>
              <a:buFont typeface="Arial"/>
              <a:buChar char="⚬"/>
            </a:pPr>
            <a:r>
              <a:rPr lang="en-US" sz="2499">
                <a:solidFill>
                  <a:srgbClr val="000000"/>
                </a:solidFill>
                <a:latin typeface="HK Grotesk"/>
                <a:ea typeface="HK Grotesk"/>
                <a:cs typeface="HK Grotesk"/>
                <a:sym typeface="HK Grotesk"/>
              </a:rPr>
              <a:t>Transformer model: all-MiniLM-L6-v2</a:t>
            </a:r>
          </a:p>
          <a:p>
            <a:pPr marL="1079499" lvl="2" indent="-359833" algn="just">
              <a:lnSpc>
                <a:spcPts val="3499"/>
              </a:lnSpc>
              <a:buFont typeface="Arial"/>
              <a:buChar char="⚬"/>
            </a:pPr>
            <a:r>
              <a:rPr lang="en-US" sz="2499">
                <a:solidFill>
                  <a:srgbClr val="000000"/>
                </a:solidFill>
                <a:latin typeface="HK Grotesk"/>
                <a:ea typeface="HK Grotesk"/>
                <a:cs typeface="HK Grotesk"/>
                <a:sym typeface="HK Grotesk"/>
              </a:rPr>
              <a:t>Cosine similarity for vector comparison</a:t>
            </a:r>
          </a:p>
          <a:p>
            <a:pPr marL="539749" lvl="1" indent="-269875" algn="just">
              <a:lnSpc>
                <a:spcPts val="3499"/>
              </a:lnSpc>
              <a:buFont typeface="Arial"/>
              <a:buChar char="•"/>
            </a:pPr>
            <a:r>
              <a:rPr lang="en-US" sz="2499">
                <a:solidFill>
                  <a:srgbClr val="000000"/>
                </a:solidFill>
                <a:latin typeface="HK Grotesk"/>
                <a:ea typeface="HK Grotesk"/>
                <a:cs typeface="HK Grotesk"/>
                <a:sym typeface="HK Grotesk"/>
              </a:rPr>
              <a:t>Keyword Relevance:</a:t>
            </a:r>
          </a:p>
          <a:p>
            <a:pPr marL="1079499" lvl="2" indent="-359833" algn="just">
              <a:lnSpc>
                <a:spcPts val="3499"/>
              </a:lnSpc>
              <a:buFont typeface="Arial"/>
              <a:buChar char="⚬"/>
            </a:pPr>
            <a:r>
              <a:rPr lang="en-US" sz="2499">
                <a:solidFill>
                  <a:srgbClr val="000000"/>
                </a:solidFill>
                <a:latin typeface="HK Grotesk"/>
                <a:ea typeface="HK Grotesk"/>
                <a:cs typeface="HK Grotesk"/>
                <a:sym typeface="HK Grotesk"/>
              </a:rPr>
              <a:t>Jaccard similarity after NLP preprocessing</a:t>
            </a:r>
          </a:p>
          <a:p>
            <a:pPr marL="539749" lvl="1" indent="-269875" algn="just">
              <a:lnSpc>
                <a:spcPts val="3499"/>
              </a:lnSpc>
              <a:buFont typeface="Arial"/>
              <a:buChar char="•"/>
            </a:pPr>
            <a:r>
              <a:rPr lang="en-US" sz="2499">
                <a:solidFill>
                  <a:srgbClr val="000000"/>
                </a:solidFill>
                <a:latin typeface="HK Grotesk"/>
                <a:ea typeface="HK Grotesk"/>
                <a:cs typeface="HK Grotesk"/>
                <a:sym typeface="HK Grotesk"/>
              </a:rPr>
              <a:t>Grammar Quality:</a:t>
            </a:r>
          </a:p>
          <a:p>
            <a:pPr marL="1079499" lvl="2" indent="-359833" algn="just">
              <a:lnSpc>
                <a:spcPts val="3499"/>
              </a:lnSpc>
              <a:buFont typeface="Arial"/>
              <a:buChar char="⚬"/>
            </a:pPr>
            <a:r>
              <a:rPr lang="en-US" sz="2499">
                <a:solidFill>
                  <a:srgbClr val="000000"/>
                </a:solidFill>
                <a:latin typeface="HK Grotesk"/>
                <a:ea typeface="HK Grotesk"/>
                <a:cs typeface="HK Grotesk"/>
                <a:sym typeface="HK Grotesk"/>
              </a:rPr>
              <a:t>spaCy parser to detect syntactic errors</a:t>
            </a:r>
          </a:p>
          <a:p>
            <a:pPr marL="1079499" lvl="2" indent="-359833" algn="just">
              <a:lnSpc>
                <a:spcPts val="3499"/>
              </a:lnSpc>
              <a:buFont typeface="Arial"/>
              <a:buChar char="⚬"/>
            </a:pPr>
            <a:r>
              <a:rPr lang="en-US" sz="2499">
                <a:solidFill>
                  <a:srgbClr val="000000"/>
                </a:solidFill>
                <a:latin typeface="HK Grotesk"/>
                <a:ea typeface="HK Grotesk"/>
                <a:cs typeface="HK Grotesk"/>
                <a:sym typeface="HK Grotesk"/>
              </a:rPr>
              <a:t>Normalized to a score between 0 and 1</a:t>
            </a:r>
          </a:p>
          <a:p>
            <a:pPr algn="just">
              <a:lnSpc>
                <a:spcPts val="3499"/>
              </a:lnSpc>
            </a:pPr>
            <a:endParaRPr lang="en-US" sz="2499">
              <a:solidFill>
                <a:srgbClr val="000000"/>
              </a:solidFill>
              <a:latin typeface="HK Grotesk"/>
              <a:ea typeface="HK Grotesk"/>
              <a:cs typeface="HK Grotesk"/>
              <a:sym typeface="HK Grotesk"/>
            </a:endParaRPr>
          </a:p>
        </p:txBody>
      </p:sp>
      <p:sp>
        <p:nvSpPr>
          <p:cNvPr id="15" name="TextBox 15"/>
          <p:cNvSpPr txBox="1"/>
          <p:nvPr/>
        </p:nvSpPr>
        <p:spPr>
          <a:xfrm>
            <a:off x="9722517" y="1849755"/>
            <a:ext cx="7137191" cy="5241925"/>
          </a:xfrm>
          <a:prstGeom prst="rect">
            <a:avLst/>
          </a:prstGeom>
        </p:spPr>
        <p:txBody>
          <a:bodyPr lIns="0" tIns="0" rIns="0" bIns="0" rtlCol="0" anchor="t">
            <a:spAutoFit/>
          </a:bodyPr>
          <a:lstStyle/>
          <a:p>
            <a:pPr algn="l">
              <a:lnSpc>
                <a:spcPts val="3499"/>
              </a:lnSpc>
            </a:pPr>
            <a:r>
              <a:rPr lang="en-US" sz="2499">
                <a:solidFill>
                  <a:srgbClr val="000000"/>
                </a:solidFill>
                <a:latin typeface="HK Grotesk"/>
                <a:ea typeface="HK Grotesk"/>
                <a:cs typeface="HK Grotesk"/>
                <a:sym typeface="HK Grotesk"/>
              </a:rPr>
              <a:t>🧮 Scoring Approaches</a:t>
            </a:r>
          </a:p>
          <a:p>
            <a:pPr marL="539749" lvl="1" indent="-269875" algn="l">
              <a:lnSpc>
                <a:spcPts val="3499"/>
              </a:lnSpc>
              <a:buAutoNum type="arabicPeriod"/>
            </a:pPr>
            <a:r>
              <a:rPr lang="en-US" sz="2499">
                <a:solidFill>
                  <a:srgbClr val="000000"/>
                </a:solidFill>
                <a:latin typeface="HK Grotesk"/>
                <a:ea typeface="HK Grotesk"/>
                <a:cs typeface="HK Grotesk"/>
                <a:sym typeface="HK Grotesk"/>
              </a:rPr>
              <a:t>Rule-Based (Weighted Aggregation):</a:t>
            </a:r>
          </a:p>
          <a:p>
            <a:pPr marL="1079499" lvl="2" indent="-359833" algn="l">
              <a:lnSpc>
                <a:spcPts val="3499"/>
              </a:lnSpc>
              <a:buFont typeface="Arial"/>
              <a:buChar char="⚬"/>
            </a:pPr>
            <a:r>
              <a:rPr lang="en-US" sz="2499">
                <a:solidFill>
                  <a:srgbClr val="000000"/>
                </a:solidFill>
                <a:latin typeface="HK Grotesk"/>
                <a:ea typeface="HK Grotesk"/>
                <a:cs typeface="HK Grotesk"/>
                <a:sym typeface="HK Grotesk"/>
              </a:rPr>
              <a:t>Semantic: 70%</a:t>
            </a:r>
          </a:p>
          <a:p>
            <a:pPr marL="1079499" lvl="2" indent="-359833" algn="l">
              <a:lnSpc>
                <a:spcPts val="3499"/>
              </a:lnSpc>
              <a:buFont typeface="Arial"/>
              <a:buChar char="⚬"/>
            </a:pPr>
            <a:r>
              <a:rPr lang="en-US" sz="2499">
                <a:solidFill>
                  <a:srgbClr val="000000"/>
                </a:solidFill>
                <a:latin typeface="HK Grotesk"/>
                <a:ea typeface="HK Grotesk"/>
                <a:cs typeface="HK Grotesk"/>
                <a:sym typeface="HK Grotesk"/>
              </a:rPr>
              <a:t>Keyword: 25%</a:t>
            </a:r>
          </a:p>
          <a:p>
            <a:pPr marL="1079499" lvl="2" indent="-359833" algn="l">
              <a:lnSpc>
                <a:spcPts val="3499"/>
              </a:lnSpc>
              <a:buFont typeface="Arial"/>
              <a:buChar char="⚬"/>
            </a:pPr>
            <a:r>
              <a:rPr lang="en-US" sz="2499">
                <a:solidFill>
                  <a:srgbClr val="000000"/>
                </a:solidFill>
                <a:latin typeface="HK Grotesk"/>
                <a:ea typeface="HK Grotesk"/>
                <a:cs typeface="HK Grotesk"/>
                <a:sym typeface="HK Grotesk"/>
              </a:rPr>
              <a:t>Grammar: 5%</a:t>
            </a:r>
          </a:p>
          <a:p>
            <a:pPr marL="539749" lvl="1" indent="-269875" algn="l">
              <a:lnSpc>
                <a:spcPts val="3499"/>
              </a:lnSpc>
              <a:buAutoNum type="arabicPeriod"/>
            </a:pPr>
            <a:r>
              <a:rPr lang="en-US" sz="2499">
                <a:solidFill>
                  <a:srgbClr val="000000"/>
                </a:solidFill>
                <a:latin typeface="HK Grotesk"/>
                <a:ea typeface="HK Grotesk"/>
                <a:cs typeface="HK Grotesk"/>
                <a:sym typeface="HK Grotesk"/>
              </a:rPr>
              <a:t>Machine Learning Models:</a:t>
            </a:r>
          </a:p>
          <a:p>
            <a:pPr marL="1079499" lvl="2" indent="-359833" algn="l">
              <a:lnSpc>
                <a:spcPts val="3499"/>
              </a:lnSpc>
              <a:buFont typeface="Arial"/>
              <a:buChar char="⚬"/>
            </a:pPr>
            <a:r>
              <a:rPr lang="en-US" sz="2499">
                <a:solidFill>
                  <a:srgbClr val="000000"/>
                </a:solidFill>
                <a:latin typeface="HK Grotesk"/>
                <a:ea typeface="HK Grotesk"/>
                <a:cs typeface="HK Grotesk"/>
                <a:sym typeface="HK Grotesk"/>
              </a:rPr>
              <a:t>Trained on three features (semantic, keyword, grammar)</a:t>
            </a:r>
          </a:p>
          <a:p>
            <a:pPr marL="1079499" lvl="2" indent="-359833" algn="l">
              <a:lnSpc>
                <a:spcPts val="3499"/>
              </a:lnSpc>
              <a:buFont typeface="Arial"/>
              <a:buChar char="⚬"/>
            </a:pPr>
            <a:r>
              <a:rPr lang="en-US" sz="2499">
                <a:solidFill>
                  <a:srgbClr val="000000"/>
                </a:solidFill>
                <a:latin typeface="HK Grotesk"/>
                <a:ea typeface="HK Grotesk"/>
                <a:cs typeface="HK Grotesk"/>
                <a:sym typeface="HK Grotesk"/>
              </a:rPr>
              <a:t>Models: Linear Regression, SVR, Random Forest, XGBoost</a:t>
            </a:r>
          </a:p>
          <a:p>
            <a:pPr marL="1079499" lvl="2" indent="-359833" algn="l">
              <a:lnSpc>
                <a:spcPts val="3499"/>
              </a:lnSpc>
              <a:buFont typeface="Arial"/>
              <a:buChar char="⚬"/>
            </a:pPr>
            <a:r>
              <a:rPr lang="en-US" sz="2499">
                <a:solidFill>
                  <a:srgbClr val="000000"/>
                </a:solidFill>
                <a:latin typeface="HK Grotesk"/>
                <a:ea typeface="HK Grotesk"/>
                <a:cs typeface="HK Grotesk"/>
                <a:sym typeface="HK Grotesk"/>
              </a:rPr>
              <a:t>Best Performer: Gradient Boosting </a:t>
            </a:r>
          </a:p>
          <a:p>
            <a:pPr algn="l">
              <a:lnSpc>
                <a:spcPts val="3499"/>
              </a:lnSpc>
            </a:pPr>
            <a:endParaRPr lang="en-US" sz="2499">
              <a:solidFill>
                <a:srgbClr val="000000"/>
              </a:solidFill>
              <a:latin typeface="HK Grotesk"/>
              <a:ea typeface="HK Grotesk"/>
              <a:cs typeface="HK Grotesk"/>
              <a:sym typeface="HK Grotesk"/>
            </a:endParaRPr>
          </a:p>
        </p:txBody>
      </p:sp>
      <p:sp>
        <p:nvSpPr>
          <p:cNvPr id="16" name="AutoShape 16"/>
          <p:cNvSpPr/>
          <p:nvPr/>
        </p:nvSpPr>
        <p:spPr>
          <a:xfrm>
            <a:off x="9144000" y="1897380"/>
            <a:ext cx="0" cy="6492240"/>
          </a:xfrm>
          <a:prstGeom prst="line">
            <a:avLst/>
          </a:prstGeom>
          <a:ln w="38100" cap="flat">
            <a:solidFill>
              <a:srgbClr val="FFFFFF"/>
            </a:solidFill>
            <a:prstDash val="solid"/>
            <a:headEnd type="none" w="sm" len="sm"/>
            <a:tailEnd type="none" w="sm" len="sm"/>
          </a:ln>
        </p:spPr>
        <p:txBody>
          <a:bodyPr/>
          <a:lstStyle/>
          <a:p>
            <a:endParaRPr lang="en-US"/>
          </a:p>
        </p:txBody>
      </p:sp>
      <p:sp>
        <p:nvSpPr>
          <p:cNvPr id="17" name="TextBox 17"/>
          <p:cNvSpPr txBox="1"/>
          <p:nvPr/>
        </p:nvSpPr>
        <p:spPr>
          <a:xfrm>
            <a:off x="9554784" y="7044055"/>
            <a:ext cx="8115658" cy="1298575"/>
          </a:xfrm>
          <a:prstGeom prst="rect">
            <a:avLst/>
          </a:prstGeom>
        </p:spPr>
        <p:txBody>
          <a:bodyPr lIns="0" tIns="0" rIns="0" bIns="0" rtlCol="0" anchor="t">
            <a:spAutoFit/>
          </a:bodyPr>
          <a:lstStyle/>
          <a:p>
            <a:pPr algn="l">
              <a:lnSpc>
                <a:spcPts val="3499"/>
              </a:lnSpc>
              <a:spcBef>
                <a:spcPct val="0"/>
              </a:spcBef>
            </a:pPr>
            <a:r>
              <a:rPr lang="en-US" sz="2499">
                <a:solidFill>
                  <a:srgbClr val="000000"/>
                </a:solidFill>
                <a:latin typeface="HK Grotesk"/>
                <a:ea typeface="HK Grotesk"/>
                <a:cs typeface="HK Grotesk"/>
                <a:sym typeface="HK Grotesk"/>
              </a:rPr>
              <a:t>💻 Frontend – React.js</a:t>
            </a:r>
          </a:p>
          <a:p>
            <a:pPr marL="539749" lvl="1" indent="-269875" algn="l">
              <a:lnSpc>
                <a:spcPts val="3499"/>
              </a:lnSpc>
              <a:buFont typeface="Arial"/>
              <a:buChar char="•"/>
            </a:pPr>
            <a:r>
              <a:rPr lang="en-US" sz="2499">
                <a:solidFill>
                  <a:srgbClr val="000000"/>
                </a:solidFill>
                <a:latin typeface="HK Grotesk"/>
                <a:ea typeface="HK Grotesk"/>
                <a:cs typeface="HK Grotesk"/>
                <a:sym typeface="HK Grotesk"/>
              </a:rPr>
              <a:t>Single Answer Check: Manual input + score breakdown</a:t>
            </a:r>
          </a:p>
          <a:p>
            <a:pPr marL="539749" lvl="1" indent="-269875" algn="l">
              <a:lnSpc>
                <a:spcPts val="3499"/>
              </a:lnSpc>
              <a:buFont typeface="Arial"/>
              <a:buChar char="•"/>
            </a:pPr>
            <a:r>
              <a:rPr lang="en-US" sz="2499">
                <a:solidFill>
                  <a:srgbClr val="000000"/>
                </a:solidFill>
                <a:latin typeface="HK Grotesk"/>
                <a:ea typeface="HK Grotesk"/>
                <a:cs typeface="HK Grotesk"/>
                <a:sym typeface="HK Grotesk"/>
              </a:rPr>
              <a:t>Bulk Evaluation: CSV upload + downloadable results</a:t>
            </a:r>
          </a:p>
        </p:txBody>
      </p:sp>
      <p:sp>
        <p:nvSpPr>
          <p:cNvPr id="18" name="AutoShape 18"/>
          <p:cNvSpPr/>
          <p:nvPr/>
        </p:nvSpPr>
        <p:spPr>
          <a:xfrm flipH="1">
            <a:off x="8878125" y="1980043"/>
            <a:ext cx="0" cy="7278257"/>
          </a:xfrm>
          <a:prstGeom prst="line">
            <a:avLst/>
          </a:prstGeom>
          <a:ln w="38100" cap="flat">
            <a:solidFill>
              <a:srgbClr val="000000"/>
            </a:solidFill>
            <a:prstDash val="solid"/>
            <a:headEnd type="none" w="sm" len="sm"/>
            <a:tailEnd type="none" w="sm" len="sm"/>
          </a:ln>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0" y="0"/>
            <a:ext cx="7030955" cy="10287000"/>
            <a:chOff x="0" y="0"/>
            <a:chExt cx="9374607" cy="13716000"/>
          </a:xfrm>
        </p:grpSpPr>
        <p:pic>
          <p:nvPicPr>
            <p:cNvPr id="12" name="Picture 12"/>
            <p:cNvPicPr>
              <a:picLocks noChangeAspect="1"/>
            </p:cNvPicPr>
            <p:nvPr/>
          </p:nvPicPr>
          <p:blipFill>
            <a:blip r:embed="rId2"/>
            <a:srcRect l="27231" r="27231"/>
            <a:stretch>
              <a:fillRect/>
            </a:stretch>
          </p:blipFill>
          <p:spPr>
            <a:xfrm>
              <a:off x="0" y="0"/>
              <a:ext cx="9374607" cy="13716000"/>
            </a:xfrm>
            <a:prstGeom prst="rect">
              <a:avLst/>
            </a:prstGeom>
          </p:spPr>
        </p:pic>
      </p:grpSp>
      <p:sp>
        <p:nvSpPr>
          <p:cNvPr id="13" name="TextBox 13"/>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12</a:t>
            </a:r>
          </a:p>
        </p:txBody>
      </p:sp>
      <p:sp>
        <p:nvSpPr>
          <p:cNvPr id="14" name="TextBox 14"/>
          <p:cNvSpPr txBox="1"/>
          <p:nvPr/>
        </p:nvSpPr>
        <p:spPr>
          <a:xfrm>
            <a:off x="7704210" y="1371019"/>
            <a:ext cx="7712829" cy="730250"/>
          </a:xfrm>
          <a:prstGeom prst="rect">
            <a:avLst/>
          </a:prstGeom>
        </p:spPr>
        <p:txBody>
          <a:bodyPr lIns="0" tIns="0" rIns="0" bIns="0" rtlCol="0" anchor="t">
            <a:spAutoFit/>
          </a:bodyPr>
          <a:lstStyle/>
          <a:p>
            <a:pPr algn="l">
              <a:lnSpc>
                <a:spcPts val="5500"/>
              </a:lnSpc>
            </a:pPr>
            <a:r>
              <a:rPr lang="en-US" sz="5000" b="1">
                <a:solidFill>
                  <a:srgbClr val="02CDFF"/>
                </a:solidFill>
                <a:latin typeface="Barlow Condensed Bold"/>
                <a:ea typeface="Barlow Condensed Bold"/>
                <a:cs typeface="Barlow Condensed Bold"/>
                <a:sym typeface="Barlow Condensed Bold"/>
              </a:rPr>
              <a:t>CHALLANGES AND LIMITATIONS</a:t>
            </a:r>
          </a:p>
        </p:txBody>
      </p:sp>
      <p:sp>
        <p:nvSpPr>
          <p:cNvPr id="15" name="TextBox 15"/>
          <p:cNvSpPr txBox="1"/>
          <p:nvPr/>
        </p:nvSpPr>
        <p:spPr>
          <a:xfrm>
            <a:off x="7585512" y="3033276"/>
            <a:ext cx="10164326" cy="3658552"/>
          </a:xfrm>
          <a:prstGeom prst="rect">
            <a:avLst/>
          </a:prstGeom>
        </p:spPr>
        <p:txBody>
          <a:bodyPr lIns="0" tIns="0" rIns="0" bIns="0" rtlCol="0" anchor="t">
            <a:spAutoFit/>
          </a:bodyPr>
          <a:lstStyle/>
          <a:p>
            <a:pPr algn="l">
              <a:lnSpc>
                <a:spcPts val="4147"/>
              </a:lnSpc>
            </a:pPr>
            <a:r>
              <a:rPr lang="en-US" sz="2962" b="1">
                <a:solidFill>
                  <a:srgbClr val="000000"/>
                </a:solidFill>
                <a:latin typeface="HK Grotesk Bold"/>
                <a:ea typeface="HK Grotesk Bold"/>
                <a:cs typeface="HK Grotesk Bold"/>
                <a:sym typeface="HK Grotesk Bold"/>
              </a:rPr>
              <a:t>⚠️ Data limitations</a:t>
            </a:r>
          </a:p>
          <a:p>
            <a:pPr marL="639605" lvl="1" indent="-319803" algn="l">
              <a:lnSpc>
                <a:spcPts val="4147"/>
              </a:lnSpc>
              <a:buFont typeface="Arial"/>
              <a:buChar char="•"/>
            </a:pPr>
            <a:r>
              <a:rPr lang="en-US" sz="2962">
                <a:solidFill>
                  <a:srgbClr val="000000"/>
                </a:solidFill>
                <a:latin typeface="HK Grotesk"/>
                <a:ea typeface="HK Grotesk"/>
                <a:cs typeface="HK Grotesk"/>
                <a:sym typeface="HK Grotesk"/>
              </a:rPr>
              <a:t>Real student answers unavailable → AI-generated</a:t>
            </a:r>
          </a:p>
          <a:p>
            <a:pPr marL="639605" lvl="1" indent="-319803" algn="l">
              <a:lnSpc>
                <a:spcPts val="4147"/>
              </a:lnSpc>
              <a:buFont typeface="Arial"/>
              <a:buChar char="•"/>
            </a:pPr>
            <a:r>
              <a:rPr lang="en-US" sz="2962">
                <a:solidFill>
                  <a:srgbClr val="000000"/>
                </a:solidFill>
                <a:latin typeface="HK Grotesk"/>
                <a:ea typeface="HK Grotesk"/>
                <a:cs typeface="HK Grotesk"/>
                <a:sym typeface="HK Grotesk"/>
              </a:rPr>
              <a:t>Time-consuming data simulation</a:t>
            </a:r>
          </a:p>
          <a:p>
            <a:pPr algn="l">
              <a:lnSpc>
                <a:spcPts val="4147"/>
              </a:lnSpc>
            </a:pPr>
            <a:r>
              <a:rPr lang="en-US" sz="2962" b="1">
                <a:solidFill>
                  <a:srgbClr val="000000"/>
                </a:solidFill>
                <a:latin typeface="HK Grotesk Bold"/>
                <a:ea typeface="HK Grotesk Bold"/>
                <a:cs typeface="HK Grotesk Bold"/>
                <a:sym typeface="HK Grotesk Bold"/>
              </a:rPr>
              <a:t>⚠️ Model limitations</a:t>
            </a:r>
          </a:p>
          <a:p>
            <a:pPr marL="639605" lvl="1" indent="-319803" algn="l">
              <a:lnSpc>
                <a:spcPts val="4147"/>
              </a:lnSpc>
              <a:buFont typeface="Arial"/>
              <a:buChar char="•"/>
            </a:pPr>
            <a:r>
              <a:rPr lang="en-US" sz="2962">
                <a:solidFill>
                  <a:srgbClr val="000000"/>
                </a:solidFill>
                <a:latin typeface="HK Grotesk"/>
                <a:ea typeface="HK Grotesk"/>
                <a:cs typeface="HK Grotesk"/>
                <a:sym typeface="HK Grotesk"/>
              </a:rPr>
              <a:t>Generic transformers → limited domain specificity</a:t>
            </a:r>
          </a:p>
          <a:p>
            <a:pPr marL="639605" lvl="1" indent="-319803" algn="l">
              <a:lnSpc>
                <a:spcPts val="4147"/>
              </a:lnSpc>
              <a:buFont typeface="Arial"/>
              <a:buChar char="•"/>
            </a:pPr>
            <a:r>
              <a:rPr lang="en-US" sz="2962">
                <a:solidFill>
                  <a:srgbClr val="000000"/>
                </a:solidFill>
                <a:latin typeface="HK Grotesk"/>
                <a:ea typeface="HK Grotesk"/>
                <a:cs typeface="HK Grotesk"/>
                <a:sym typeface="HK Grotesk"/>
              </a:rPr>
              <a:t>Need for better accuracy in real-world scenarios</a:t>
            </a:r>
          </a:p>
          <a:p>
            <a:pPr algn="l">
              <a:lnSpc>
                <a:spcPts val="4147"/>
              </a:lnSpc>
            </a:pPr>
            <a:endParaRPr lang="en-US" sz="2962">
              <a:solidFill>
                <a:srgbClr val="000000"/>
              </a:solidFill>
              <a:latin typeface="HK Grotesk"/>
              <a:ea typeface="HK Grotesk"/>
              <a:cs typeface="HK Grotesk"/>
              <a:sym typeface="HK Grotesk"/>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13</a:t>
            </a:r>
          </a:p>
        </p:txBody>
      </p:sp>
      <p:grpSp>
        <p:nvGrpSpPr>
          <p:cNvPr id="12" name="Group 12"/>
          <p:cNvGrpSpPr/>
          <p:nvPr/>
        </p:nvGrpSpPr>
        <p:grpSpPr>
          <a:xfrm>
            <a:off x="24365" y="5719316"/>
            <a:ext cx="4555525" cy="4567684"/>
            <a:chOff x="0" y="0"/>
            <a:chExt cx="6074033" cy="6090246"/>
          </a:xfrm>
        </p:grpSpPr>
        <p:pic>
          <p:nvPicPr>
            <p:cNvPr id="13" name="Picture 13"/>
            <p:cNvPicPr>
              <a:picLocks noChangeAspect="1"/>
            </p:cNvPicPr>
            <p:nvPr/>
          </p:nvPicPr>
          <p:blipFill>
            <a:blip r:embed="rId2"/>
            <a:srcRect l="28110" r="5442"/>
            <a:stretch>
              <a:fillRect/>
            </a:stretch>
          </p:blipFill>
          <p:spPr>
            <a:xfrm>
              <a:off x="0" y="0"/>
              <a:ext cx="6074033" cy="6090246"/>
            </a:xfrm>
            <a:prstGeom prst="rect">
              <a:avLst/>
            </a:prstGeom>
          </p:spPr>
        </p:pic>
      </p:grpSp>
      <p:grpSp>
        <p:nvGrpSpPr>
          <p:cNvPr id="14" name="Group 14"/>
          <p:cNvGrpSpPr/>
          <p:nvPr/>
        </p:nvGrpSpPr>
        <p:grpSpPr>
          <a:xfrm>
            <a:off x="4974067" y="5719316"/>
            <a:ext cx="12285233" cy="4567684"/>
            <a:chOff x="0" y="0"/>
            <a:chExt cx="16380311" cy="6090246"/>
          </a:xfrm>
        </p:grpSpPr>
        <p:pic>
          <p:nvPicPr>
            <p:cNvPr id="15" name="Picture 15"/>
            <p:cNvPicPr>
              <a:picLocks noChangeAspect="1"/>
            </p:cNvPicPr>
            <p:nvPr/>
          </p:nvPicPr>
          <p:blipFill>
            <a:blip r:embed="rId3"/>
            <a:srcRect t="22097" b="22097"/>
            <a:stretch>
              <a:fillRect/>
            </a:stretch>
          </p:blipFill>
          <p:spPr>
            <a:xfrm>
              <a:off x="0" y="0"/>
              <a:ext cx="16380311" cy="6090246"/>
            </a:xfrm>
            <a:prstGeom prst="rect">
              <a:avLst/>
            </a:prstGeom>
          </p:spPr>
        </p:pic>
      </p:grpSp>
      <p:sp>
        <p:nvSpPr>
          <p:cNvPr id="16" name="TextBox 16"/>
          <p:cNvSpPr txBox="1"/>
          <p:nvPr/>
        </p:nvSpPr>
        <p:spPr>
          <a:xfrm>
            <a:off x="1571253" y="757724"/>
            <a:ext cx="4368027" cy="920750"/>
          </a:xfrm>
          <a:prstGeom prst="rect">
            <a:avLst/>
          </a:prstGeom>
        </p:spPr>
        <p:txBody>
          <a:bodyPr lIns="0" tIns="0" rIns="0" bIns="0" rtlCol="0" anchor="t">
            <a:spAutoFit/>
          </a:bodyPr>
          <a:lstStyle/>
          <a:p>
            <a:pPr algn="l">
              <a:lnSpc>
                <a:spcPts val="7150"/>
              </a:lnSpc>
            </a:pPr>
            <a:r>
              <a:rPr lang="en-US" sz="6500" b="1">
                <a:solidFill>
                  <a:srgbClr val="02CDFF"/>
                </a:solidFill>
                <a:latin typeface="Barlow Condensed Bold"/>
                <a:ea typeface="Barlow Condensed Bold"/>
                <a:cs typeface="Barlow Condensed Bold"/>
                <a:sym typeface="Barlow Condensed Bold"/>
              </a:rPr>
              <a:t>Future Plans</a:t>
            </a:r>
          </a:p>
        </p:txBody>
      </p:sp>
      <p:grpSp>
        <p:nvGrpSpPr>
          <p:cNvPr id="17" name="Group 17"/>
          <p:cNvGrpSpPr/>
          <p:nvPr/>
        </p:nvGrpSpPr>
        <p:grpSpPr>
          <a:xfrm>
            <a:off x="1028700" y="2268678"/>
            <a:ext cx="4878451" cy="2874822"/>
            <a:chOff x="0" y="0"/>
            <a:chExt cx="6504601" cy="3833095"/>
          </a:xfrm>
        </p:grpSpPr>
        <p:sp>
          <p:nvSpPr>
            <p:cNvPr id="18" name="TextBox 18"/>
            <p:cNvSpPr txBox="1"/>
            <p:nvPr/>
          </p:nvSpPr>
          <p:spPr>
            <a:xfrm>
              <a:off x="0" y="1033804"/>
              <a:ext cx="6504601" cy="2799292"/>
            </a:xfrm>
            <a:prstGeom prst="rect">
              <a:avLst/>
            </a:prstGeom>
          </p:spPr>
          <p:txBody>
            <a:bodyPr lIns="0" tIns="0" rIns="0" bIns="0" rtlCol="0" anchor="t">
              <a:spAutoFit/>
            </a:bodyPr>
            <a:lstStyle/>
            <a:p>
              <a:pPr marL="431801" lvl="1" indent="-215900" algn="l">
                <a:lnSpc>
                  <a:spcPts val="2800"/>
                </a:lnSpc>
                <a:buFont typeface="Arial"/>
                <a:buChar char="•"/>
              </a:pPr>
              <a:r>
                <a:rPr lang="en-US" sz="2000">
                  <a:solidFill>
                    <a:srgbClr val="1F2020"/>
                  </a:solidFill>
                  <a:latin typeface="Open Sans"/>
                  <a:ea typeface="Open Sans"/>
                  <a:cs typeface="Open Sans"/>
                  <a:sym typeface="Open Sans"/>
                </a:rPr>
                <a:t>Improve model accuracy using real-world student response data.</a:t>
              </a:r>
            </a:p>
            <a:p>
              <a:pPr marL="431801" lvl="1" indent="-215900" algn="l">
                <a:lnSpc>
                  <a:spcPts val="2800"/>
                </a:lnSpc>
                <a:spcBef>
                  <a:spcPct val="0"/>
                </a:spcBef>
                <a:buFont typeface="Arial"/>
                <a:buChar char="•"/>
              </a:pPr>
              <a:r>
                <a:rPr lang="en-US" sz="2000">
                  <a:solidFill>
                    <a:srgbClr val="1F2020"/>
                  </a:solidFill>
                  <a:latin typeface="Open Sans"/>
                  <a:ea typeface="Open Sans"/>
                  <a:cs typeface="Open Sans"/>
                  <a:sym typeface="Open Sans"/>
                </a:rPr>
                <a:t>Conduct pilots to validate performance in diverse academic settings.</a:t>
              </a:r>
            </a:p>
            <a:p>
              <a:pPr algn="l">
                <a:lnSpc>
                  <a:spcPts val="2800"/>
                </a:lnSpc>
                <a:spcBef>
                  <a:spcPct val="0"/>
                </a:spcBef>
              </a:pPr>
              <a:endParaRPr lang="en-US" sz="2000">
                <a:solidFill>
                  <a:srgbClr val="1F2020"/>
                </a:solidFill>
                <a:latin typeface="Open Sans"/>
                <a:ea typeface="Open Sans"/>
                <a:cs typeface="Open Sans"/>
                <a:sym typeface="Open Sans"/>
              </a:endParaRPr>
            </a:p>
          </p:txBody>
        </p:sp>
        <p:sp>
          <p:nvSpPr>
            <p:cNvPr id="19" name="TextBox 19"/>
            <p:cNvSpPr txBox="1"/>
            <p:nvPr/>
          </p:nvSpPr>
          <p:spPr>
            <a:xfrm>
              <a:off x="211520" y="28575"/>
              <a:ext cx="2972765" cy="775758"/>
            </a:xfrm>
            <a:prstGeom prst="rect">
              <a:avLst/>
            </a:prstGeom>
          </p:spPr>
          <p:txBody>
            <a:bodyPr lIns="0" tIns="0" rIns="0" bIns="0" rtlCol="0" anchor="t">
              <a:spAutoFit/>
            </a:bodyPr>
            <a:lstStyle/>
            <a:p>
              <a:pPr algn="l">
                <a:lnSpc>
                  <a:spcPts val="4399"/>
                </a:lnSpc>
              </a:pPr>
              <a:r>
                <a:rPr lang="en-US" sz="3999" b="1">
                  <a:solidFill>
                    <a:srgbClr val="02CDFF"/>
                  </a:solidFill>
                  <a:latin typeface="Barlow Condensed Bold"/>
                  <a:ea typeface="Barlow Condensed Bold"/>
                  <a:cs typeface="Barlow Condensed Bold"/>
                  <a:sym typeface="Barlow Condensed Bold"/>
                </a:rPr>
                <a:t>1 Year</a:t>
              </a:r>
            </a:p>
          </p:txBody>
        </p:sp>
      </p:grpSp>
      <p:grpSp>
        <p:nvGrpSpPr>
          <p:cNvPr id="20" name="Group 20"/>
          <p:cNvGrpSpPr/>
          <p:nvPr/>
        </p:nvGrpSpPr>
        <p:grpSpPr>
          <a:xfrm>
            <a:off x="11947775" y="2268678"/>
            <a:ext cx="4878451" cy="2874822"/>
            <a:chOff x="0" y="0"/>
            <a:chExt cx="6504601" cy="3833095"/>
          </a:xfrm>
        </p:grpSpPr>
        <p:sp>
          <p:nvSpPr>
            <p:cNvPr id="21" name="TextBox 21"/>
            <p:cNvSpPr txBox="1"/>
            <p:nvPr/>
          </p:nvSpPr>
          <p:spPr>
            <a:xfrm>
              <a:off x="0" y="1033804"/>
              <a:ext cx="6504601" cy="2799292"/>
            </a:xfrm>
            <a:prstGeom prst="rect">
              <a:avLst/>
            </a:prstGeom>
          </p:spPr>
          <p:txBody>
            <a:bodyPr lIns="0" tIns="0" rIns="0" bIns="0" rtlCol="0" anchor="t">
              <a:spAutoFit/>
            </a:bodyPr>
            <a:lstStyle/>
            <a:p>
              <a:pPr marL="431801" lvl="1" indent="-215900" algn="l">
                <a:lnSpc>
                  <a:spcPts val="2800"/>
                </a:lnSpc>
                <a:buFont typeface="Arial"/>
                <a:buChar char="•"/>
              </a:pPr>
              <a:r>
                <a:rPr lang="en-US" sz="2000">
                  <a:solidFill>
                    <a:srgbClr val="1F2020"/>
                  </a:solidFill>
                  <a:latin typeface="Open Sans"/>
                  <a:ea typeface="Open Sans"/>
                  <a:cs typeface="Open Sans"/>
                  <a:sym typeface="Open Sans"/>
                </a:rPr>
                <a:t>Implement advanced plagiarism detection across typed and handwritten answers.</a:t>
              </a:r>
            </a:p>
            <a:p>
              <a:pPr marL="431801" lvl="1" indent="-215900" algn="l">
                <a:lnSpc>
                  <a:spcPts val="2800"/>
                </a:lnSpc>
                <a:spcBef>
                  <a:spcPct val="0"/>
                </a:spcBef>
                <a:buFont typeface="Arial"/>
                <a:buChar char="•"/>
              </a:pPr>
              <a:r>
                <a:rPr lang="en-US" sz="2000">
                  <a:solidFill>
                    <a:srgbClr val="1F2020"/>
                  </a:solidFill>
                  <a:latin typeface="Open Sans"/>
                  <a:ea typeface="Open Sans"/>
                  <a:cs typeface="Open Sans"/>
                  <a:sym typeface="Open Sans"/>
                </a:rPr>
                <a:t>Position SMARTGRADE for large-scale adoption in national assessments.</a:t>
              </a:r>
            </a:p>
            <a:p>
              <a:pPr algn="l">
                <a:lnSpc>
                  <a:spcPts val="2800"/>
                </a:lnSpc>
                <a:spcBef>
                  <a:spcPct val="0"/>
                </a:spcBef>
              </a:pPr>
              <a:endParaRPr lang="en-US" sz="2000">
                <a:solidFill>
                  <a:srgbClr val="1F2020"/>
                </a:solidFill>
                <a:latin typeface="Open Sans"/>
                <a:ea typeface="Open Sans"/>
                <a:cs typeface="Open Sans"/>
                <a:sym typeface="Open Sans"/>
              </a:endParaRPr>
            </a:p>
          </p:txBody>
        </p:sp>
        <p:sp>
          <p:nvSpPr>
            <p:cNvPr id="22" name="TextBox 22"/>
            <p:cNvSpPr txBox="1"/>
            <p:nvPr/>
          </p:nvSpPr>
          <p:spPr>
            <a:xfrm>
              <a:off x="211520" y="28575"/>
              <a:ext cx="2972765" cy="775758"/>
            </a:xfrm>
            <a:prstGeom prst="rect">
              <a:avLst/>
            </a:prstGeom>
          </p:spPr>
          <p:txBody>
            <a:bodyPr lIns="0" tIns="0" rIns="0" bIns="0" rtlCol="0" anchor="t">
              <a:spAutoFit/>
            </a:bodyPr>
            <a:lstStyle/>
            <a:p>
              <a:pPr algn="l">
                <a:lnSpc>
                  <a:spcPts val="4399"/>
                </a:lnSpc>
              </a:pPr>
              <a:r>
                <a:rPr lang="en-US" sz="3999" b="1">
                  <a:solidFill>
                    <a:srgbClr val="02CDFF"/>
                  </a:solidFill>
                  <a:latin typeface="Barlow Condensed Bold"/>
                  <a:ea typeface="Barlow Condensed Bold"/>
                  <a:cs typeface="Barlow Condensed Bold"/>
                  <a:sym typeface="Barlow Condensed Bold"/>
                </a:rPr>
                <a:t>1 Year</a:t>
              </a:r>
            </a:p>
          </p:txBody>
        </p:sp>
      </p:grpSp>
      <p:grpSp>
        <p:nvGrpSpPr>
          <p:cNvPr id="23" name="Group 23"/>
          <p:cNvGrpSpPr/>
          <p:nvPr/>
        </p:nvGrpSpPr>
        <p:grpSpPr>
          <a:xfrm>
            <a:off x="6488299" y="2268678"/>
            <a:ext cx="4878451" cy="3227247"/>
            <a:chOff x="0" y="0"/>
            <a:chExt cx="6504601" cy="4302995"/>
          </a:xfrm>
        </p:grpSpPr>
        <p:sp>
          <p:nvSpPr>
            <p:cNvPr id="24" name="TextBox 24"/>
            <p:cNvSpPr txBox="1"/>
            <p:nvPr/>
          </p:nvSpPr>
          <p:spPr>
            <a:xfrm>
              <a:off x="0" y="1033804"/>
              <a:ext cx="6504601" cy="3269192"/>
            </a:xfrm>
            <a:prstGeom prst="rect">
              <a:avLst/>
            </a:prstGeom>
          </p:spPr>
          <p:txBody>
            <a:bodyPr lIns="0" tIns="0" rIns="0" bIns="0" rtlCol="0" anchor="t">
              <a:spAutoFit/>
            </a:bodyPr>
            <a:lstStyle/>
            <a:p>
              <a:pPr marL="431801" lvl="1" indent="-215900" algn="l">
                <a:lnSpc>
                  <a:spcPts val="2800"/>
                </a:lnSpc>
                <a:buFont typeface="Arial"/>
                <a:buChar char="•"/>
              </a:pPr>
              <a:r>
                <a:rPr lang="en-US" sz="2000">
                  <a:solidFill>
                    <a:srgbClr val="1F2020"/>
                  </a:solidFill>
                  <a:latin typeface="Open Sans"/>
                  <a:ea typeface="Open Sans"/>
                  <a:cs typeface="Open Sans"/>
                  <a:sym typeface="Open Sans"/>
                </a:rPr>
                <a:t>Integrate AI-based personalized feedback generation.</a:t>
              </a:r>
            </a:p>
            <a:p>
              <a:pPr marL="431801" lvl="1" indent="-215900" algn="l">
                <a:lnSpc>
                  <a:spcPts val="2800"/>
                </a:lnSpc>
                <a:buFont typeface="Arial"/>
                <a:buChar char="•"/>
              </a:pPr>
              <a:r>
                <a:rPr lang="en-US" sz="2000">
                  <a:solidFill>
                    <a:srgbClr val="1F2020"/>
                  </a:solidFill>
                  <a:latin typeface="Open Sans"/>
                  <a:ea typeface="Open Sans"/>
                  <a:cs typeface="Open Sans"/>
                  <a:sym typeface="Open Sans"/>
                </a:rPr>
                <a:t>Expand subject coverage and language support.</a:t>
              </a:r>
            </a:p>
            <a:p>
              <a:pPr marL="431801" lvl="1" indent="-215900" algn="l">
                <a:lnSpc>
                  <a:spcPts val="2800"/>
                </a:lnSpc>
                <a:spcBef>
                  <a:spcPct val="0"/>
                </a:spcBef>
                <a:buFont typeface="Arial"/>
                <a:buChar char="•"/>
              </a:pPr>
              <a:r>
                <a:rPr lang="en-US" sz="2000">
                  <a:solidFill>
                    <a:srgbClr val="1F2020"/>
                  </a:solidFill>
                  <a:latin typeface="Open Sans"/>
                  <a:ea typeface="Open Sans"/>
                  <a:cs typeface="Open Sans"/>
                  <a:sym typeface="Open Sans"/>
                </a:rPr>
                <a:t>Enhance usability for educators and students.</a:t>
              </a:r>
            </a:p>
            <a:p>
              <a:pPr algn="l">
                <a:lnSpc>
                  <a:spcPts val="2800"/>
                </a:lnSpc>
                <a:spcBef>
                  <a:spcPct val="0"/>
                </a:spcBef>
              </a:pPr>
              <a:endParaRPr lang="en-US" sz="2000">
                <a:solidFill>
                  <a:srgbClr val="1F2020"/>
                </a:solidFill>
                <a:latin typeface="Open Sans"/>
                <a:ea typeface="Open Sans"/>
                <a:cs typeface="Open Sans"/>
                <a:sym typeface="Open Sans"/>
              </a:endParaRPr>
            </a:p>
          </p:txBody>
        </p:sp>
        <p:sp>
          <p:nvSpPr>
            <p:cNvPr id="25" name="TextBox 25"/>
            <p:cNvSpPr txBox="1"/>
            <p:nvPr/>
          </p:nvSpPr>
          <p:spPr>
            <a:xfrm>
              <a:off x="211520" y="28575"/>
              <a:ext cx="2972765" cy="775758"/>
            </a:xfrm>
            <a:prstGeom prst="rect">
              <a:avLst/>
            </a:prstGeom>
          </p:spPr>
          <p:txBody>
            <a:bodyPr lIns="0" tIns="0" rIns="0" bIns="0" rtlCol="0" anchor="t">
              <a:spAutoFit/>
            </a:bodyPr>
            <a:lstStyle/>
            <a:p>
              <a:pPr algn="l">
                <a:lnSpc>
                  <a:spcPts val="4399"/>
                </a:lnSpc>
              </a:pPr>
              <a:r>
                <a:rPr lang="en-US" sz="3999" b="1">
                  <a:solidFill>
                    <a:srgbClr val="02CDFF"/>
                  </a:solidFill>
                  <a:latin typeface="Barlow Condensed Bold"/>
                  <a:ea typeface="Barlow Condensed Bold"/>
                  <a:cs typeface="Barlow Condensed Bold"/>
                  <a:sym typeface="Barlow Condensed Bold"/>
                </a:rPr>
                <a:t>3 Years</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14</a:t>
            </a:r>
          </a:p>
        </p:txBody>
      </p:sp>
      <p:grpSp>
        <p:nvGrpSpPr>
          <p:cNvPr id="12" name="Group 12"/>
          <p:cNvGrpSpPr/>
          <p:nvPr/>
        </p:nvGrpSpPr>
        <p:grpSpPr>
          <a:xfrm>
            <a:off x="24365" y="5719316"/>
            <a:ext cx="4555525" cy="4567684"/>
            <a:chOff x="0" y="0"/>
            <a:chExt cx="6074033" cy="6090246"/>
          </a:xfrm>
        </p:grpSpPr>
        <p:pic>
          <p:nvPicPr>
            <p:cNvPr id="13" name="Picture 13"/>
            <p:cNvPicPr>
              <a:picLocks noChangeAspect="1"/>
            </p:cNvPicPr>
            <p:nvPr/>
          </p:nvPicPr>
          <p:blipFill>
            <a:blip r:embed="rId2"/>
            <a:srcRect l="28110" r="5442"/>
            <a:stretch>
              <a:fillRect/>
            </a:stretch>
          </p:blipFill>
          <p:spPr>
            <a:xfrm>
              <a:off x="0" y="0"/>
              <a:ext cx="6074033" cy="6090246"/>
            </a:xfrm>
            <a:prstGeom prst="rect">
              <a:avLst/>
            </a:prstGeom>
          </p:spPr>
        </p:pic>
      </p:grpSp>
      <p:grpSp>
        <p:nvGrpSpPr>
          <p:cNvPr id="14" name="Group 14"/>
          <p:cNvGrpSpPr/>
          <p:nvPr/>
        </p:nvGrpSpPr>
        <p:grpSpPr>
          <a:xfrm>
            <a:off x="4974067" y="5719316"/>
            <a:ext cx="12285233" cy="4567684"/>
            <a:chOff x="0" y="0"/>
            <a:chExt cx="16380311" cy="6090246"/>
          </a:xfrm>
        </p:grpSpPr>
        <p:pic>
          <p:nvPicPr>
            <p:cNvPr id="15" name="Picture 15"/>
            <p:cNvPicPr>
              <a:picLocks noChangeAspect="1"/>
            </p:cNvPicPr>
            <p:nvPr/>
          </p:nvPicPr>
          <p:blipFill>
            <a:blip r:embed="rId3"/>
            <a:srcRect t="22097" b="22097"/>
            <a:stretch>
              <a:fillRect/>
            </a:stretch>
          </p:blipFill>
          <p:spPr>
            <a:xfrm>
              <a:off x="0" y="0"/>
              <a:ext cx="16380311" cy="6090246"/>
            </a:xfrm>
            <a:prstGeom prst="rect">
              <a:avLst/>
            </a:prstGeom>
          </p:spPr>
        </p:pic>
      </p:grpSp>
      <p:sp>
        <p:nvSpPr>
          <p:cNvPr id="16" name="TextBox 16"/>
          <p:cNvSpPr txBox="1"/>
          <p:nvPr/>
        </p:nvSpPr>
        <p:spPr>
          <a:xfrm>
            <a:off x="4974067" y="1807464"/>
            <a:ext cx="7562904" cy="1566544"/>
          </a:xfrm>
          <a:prstGeom prst="rect">
            <a:avLst/>
          </a:prstGeom>
        </p:spPr>
        <p:txBody>
          <a:bodyPr wrap="square" lIns="0" tIns="0" rIns="0" bIns="0" rtlCol="0" anchor="t">
            <a:spAutoFit/>
          </a:bodyPr>
          <a:lstStyle/>
          <a:p>
            <a:pPr algn="ctr">
              <a:lnSpc>
                <a:spcPts val="12880"/>
              </a:lnSpc>
            </a:pPr>
            <a:r>
              <a:rPr lang="en-US" sz="9200" b="1" dirty="0">
                <a:solidFill>
                  <a:srgbClr val="000000"/>
                </a:solidFill>
                <a:latin typeface="Canva Sans Bold"/>
                <a:ea typeface="Canva Sans Bold"/>
                <a:cs typeface="Canva Sans Bold"/>
                <a:sym typeface="Canva Sans Bold"/>
              </a:rPr>
              <a:t>THANK YOU</a:t>
            </a:r>
          </a:p>
        </p:txBody>
      </p:sp>
      <p:sp>
        <p:nvSpPr>
          <p:cNvPr id="17" name="TextBox 16">
            <a:extLst>
              <a:ext uri="{FF2B5EF4-FFF2-40B4-BE49-F238E27FC236}">
                <a16:creationId xmlns:a16="http://schemas.microsoft.com/office/drawing/2014/main" id="{F07B6754-5400-501B-5B3D-A54EA66075EA}"/>
              </a:ext>
            </a:extLst>
          </p:cNvPr>
          <p:cNvSpPr txBox="1"/>
          <p:nvPr/>
        </p:nvSpPr>
        <p:spPr>
          <a:xfrm>
            <a:off x="6629400" y="3848100"/>
            <a:ext cx="4421403" cy="830997"/>
          </a:xfrm>
          <a:prstGeom prst="rect">
            <a:avLst/>
          </a:prstGeom>
          <a:noFill/>
        </p:spPr>
        <p:txBody>
          <a:bodyPr wrap="none" rtlCol="0">
            <a:spAutoFit/>
          </a:bodyPr>
          <a:lstStyle/>
          <a:p>
            <a:r>
              <a:rPr lang="en-US" sz="4800" dirty="0">
                <a:latin typeface="Canva Sans Bold" panose="020B0604020202020204" charset="0"/>
              </a:rPr>
              <a:t>QUESTIONS</a:t>
            </a:r>
            <a:r>
              <a:rPr lang="en-US" sz="4800" dirty="0">
                <a:latin typeface="Amasis MT Pro Black" panose="020F0502020204030204" pitchFamily="18" charset="0"/>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2159142" y="2556000"/>
            <a:ext cx="2695112" cy="269511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t="-69" b="-69"/>
              </a:stretch>
            </a:blipFill>
          </p:spPr>
          <p:txBody>
            <a:bodyPr/>
            <a:lstStyle/>
            <a:p>
              <a:endParaRPr lang="en-US"/>
            </a:p>
          </p:txBody>
        </p:sp>
      </p:grpSp>
      <p:grpSp>
        <p:nvGrpSpPr>
          <p:cNvPr id="13" name="Group 13"/>
          <p:cNvGrpSpPr/>
          <p:nvPr/>
        </p:nvGrpSpPr>
        <p:grpSpPr>
          <a:xfrm>
            <a:off x="7397018" y="3298306"/>
            <a:ext cx="3423751" cy="1283394"/>
            <a:chOff x="0" y="0"/>
            <a:chExt cx="901729" cy="338013"/>
          </a:xfrm>
        </p:grpSpPr>
        <p:sp>
          <p:nvSpPr>
            <p:cNvPr id="14" name="Freeform 14"/>
            <p:cNvSpPr/>
            <p:nvPr/>
          </p:nvSpPr>
          <p:spPr>
            <a:xfrm>
              <a:off x="0" y="0"/>
              <a:ext cx="901729" cy="338013"/>
            </a:xfrm>
            <a:custGeom>
              <a:avLst/>
              <a:gdLst/>
              <a:ahLst/>
              <a:cxnLst/>
              <a:rect l="l" t="t" r="r" b="b"/>
              <a:pathLst>
                <a:path w="901729" h="338013">
                  <a:moveTo>
                    <a:pt x="115323" y="0"/>
                  </a:moveTo>
                  <a:lnTo>
                    <a:pt x="786405" y="0"/>
                  </a:lnTo>
                  <a:cubicBezTo>
                    <a:pt x="850097" y="0"/>
                    <a:pt x="901729" y="51632"/>
                    <a:pt x="901729" y="115323"/>
                  </a:cubicBezTo>
                  <a:lnTo>
                    <a:pt x="901729" y="222690"/>
                  </a:lnTo>
                  <a:cubicBezTo>
                    <a:pt x="901729" y="253276"/>
                    <a:pt x="889578" y="282609"/>
                    <a:pt x="867951" y="304236"/>
                  </a:cubicBezTo>
                  <a:cubicBezTo>
                    <a:pt x="846324" y="325863"/>
                    <a:pt x="816991" y="338013"/>
                    <a:pt x="786405" y="338013"/>
                  </a:cubicBezTo>
                  <a:lnTo>
                    <a:pt x="115323" y="338013"/>
                  </a:lnTo>
                  <a:cubicBezTo>
                    <a:pt x="51632" y="338013"/>
                    <a:pt x="0" y="286381"/>
                    <a:pt x="0" y="222690"/>
                  </a:cubicBezTo>
                  <a:lnTo>
                    <a:pt x="0" y="115323"/>
                  </a:lnTo>
                  <a:cubicBezTo>
                    <a:pt x="0" y="84738"/>
                    <a:pt x="12150" y="55405"/>
                    <a:pt x="33777" y="33777"/>
                  </a:cubicBezTo>
                  <a:cubicBezTo>
                    <a:pt x="55405" y="12150"/>
                    <a:pt x="84738" y="0"/>
                    <a:pt x="115323" y="0"/>
                  </a:cubicBezTo>
                  <a:close/>
                </a:path>
              </a:pathLst>
            </a:custGeom>
            <a:solidFill>
              <a:srgbClr val="5CE1E6"/>
            </a:solidFill>
          </p:spPr>
          <p:txBody>
            <a:bodyPr/>
            <a:lstStyle/>
            <a:p>
              <a:endParaRPr lang="en-US"/>
            </a:p>
          </p:txBody>
        </p:sp>
        <p:sp>
          <p:nvSpPr>
            <p:cNvPr id="15" name="TextBox 15"/>
            <p:cNvSpPr txBox="1"/>
            <p:nvPr/>
          </p:nvSpPr>
          <p:spPr>
            <a:xfrm>
              <a:off x="0" y="-57150"/>
              <a:ext cx="901729" cy="395163"/>
            </a:xfrm>
            <a:prstGeom prst="rect">
              <a:avLst/>
            </a:prstGeom>
          </p:spPr>
          <p:txBody>
            <a:bodyPr lIns="50800" tIns="50800" rIns="50800" bIns="50800" rtlCol="0" anchor="ctr"/>
            <a:lstStyle/>
            <a:p>
              <a:pPr algn="ctr">
                <a:lnSpc>
                  <a:spcPts val="3639"/>
                </a:lnSpc>
              </a:pPr>
              <a:r>
                <a:rPr lang="en-US" sz="2599">
                  <a:solidFill>
                    <a:srgbClr val="000000"/>
                  </a:solidFill>
                  <a:latin typeface="Canva Sans"/>
                  <a:ea typeface="Canva Sans"/>
                  <a:cs typeface="Canva Sans"/>
                  <a:sym typeface="Canva Sans"/>
                </a:rPr>
                <a:t>🎓 The Education Paradox</a:t>
              </a:r>
            </a:p>
          </p:txBody>
        </p:sp>
      </p:grpSp>
      <p:sp>
        <p:nvSpPr>
          <p:cNvPr id="16" name="AutoShape 16"/>
          <p:cNvSpPr/>
          <p:nvPr/>
        </p:nvSpPr>
        <p:spPr>
          <a:xfrm>
            <a:off x="4854253" y="3903556"/>
            <a:ext cx="2542764" cy="36448"/>
          </a:xfrm>
          <a:prstGeom prst="line">
            <a:avLst/>
          </a:prstGeom>
          <a:ln w="38100" cap="flat">
            <a:solidFill>
              <a:srgbClr val="000000"/>
            </a:solidFill>
            <a:prstDash val="solid"/>
            <a:headEnd type="none" w="sm" len="sm"/>
            <a:tailEnd type="none" w="sm" len="sm"/>
          </a:ln>
        </p:spPr>
        <p:txBody>
          <a:bodyPr/>
          <a:lstStyle/>
          <a:p>
            <a:endParaRPr lang="en-US"/>
          </a:p>
        </p:txBody>
      </p:sp>
      <p:grpSp>
        <p:nvGrpSpPr>
          <p:cNvPr id="17" name="Group 17"/>
          <p:cNvGrpSpPr/>
          <p:nvPr/>
        </p:nvGrpSpPr>
        <p:grpSpPr>
          <a:xfrm>
            <a:off x="13363532" y="2628895"/>
            <a:ext cx="2622217" cy="2622217"/>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45465" r="-45465"/>
              </a:stretch>
            </a:blipFill>
          </p:spPr>
          <p:txBody>
            <a:bodyPr/>
            <a:lstStyle/>
            <a:p>
              <a:endParaRPr lang="en-US"/>
            </a:p>
          </p:txBody>
        </p:sp>
      </p:grpSp>
      <p:sp>
        <p:nvSpPr>
          <p:cNvPr id="19" name="AutoShape 19"/>
          <p:cNvSpPr/>
          <p:nvPr/>
        </p:nvSpPr>
        <p:spPr>
          <a:xfrm>
            <a:off x="10820768" y="3940003"/>
            <a:ext cx="2542764" cy="0"/>
          </a:xfrm>
          <a:prstGeom prst="line">
            <a:avLst/>
          </a:prstGeom>
          <a:ln w="38100" cap="flat">
            <a:solidFill>
              <a:srgbClr val="000000"/>
            </a:solidFill>
            <a:prstDash val="solid"/>
            <a:headEnd type="none" w="sm" len="sm"/>
            <a:tailEnd type="none" w="sm" len="sm"/>
          </a:ln>
        </p:spPr>
        <p:txBody>
          <a:bodyPr/>
          <a:lstStyle/>
          <a:p>
            <a:endParaRPr lang="en-US"/>
          </a:p>
        </p:txBody>
      </p:sp>
      <p:grpSp>
        <p:nvGrpSpPr>
          <p:cNvPr id="20" name="Group 20"/>
          <p:cNvGrpSpPr/>
          <p:nvPr/>
        </p:nvGrpSpPr>
        <p:grpSpPr>
          <a:xfrm>
            <a:off x="7637400" y="5251112"/>
            <a:ext cx="3013199" cy="1343427"/>
            <a:chOff x="0" y="0"/>
            <a:chExt cx="793600" cy="353824"/>
          </a:xfrm>
        </p:grpSpPr>
        <p:sp>
          <p:nvSpPr>
            <p:cNvPr id="21" name="Freeform 21"/>
            <p:cNvSpPr/>
            <p:nvPr/>
          </p:nvSpPr>
          <p:spPr>
            <a:xfrm>
              <a:off x="0" y="0"/>
              <a:ext cx="793600" cy="353824"/>
            </a:xfrm>
            <a:custGeom>
              <a:avLst/>
              <a:gdLst/>
              <a:ahLst/>
              <a:cxnLst/>
              <a:rect l="l" t="t" r="r" b="b"/>
              <a:pathLst>
                <a:path w="793600" h="353824">
                  <a:moveTo>
                    <a:pt x="131036" y="0"/>
                  </a:moveTo>
                  <a:lnTo>
                    <a:pt x="662564" y="0"/>
                  </a:lnTo>
                  <a:cubicBezTo>
                    <a:pt x="697317" y="0"/>
                    <a:pt x="730646" y="13806"/>
                    <a:pt x="755220" y="38380"/>
                  </a:cubicBezTo>
                  <a:cubicBezTo>
                    <a:pt x="779794" y="62954"/>
                    <a:pt x="793600" y="96283"/>
                    <a:pt x="793600" y="131036"/>
                  </a:cubicBezTo>
                  <a:lnTo>
                    <a:pt x="793600" y="222788"/>
                  </a:lnTo>
                  <a:cubicBezTo>
                    <a:pt x="793600" y="257541"/>
                    <a:pt x="779794" y="290871"/>
                    <a:pt x="755220" y="315445"/>
                  </a:cubicBezTo>
                  <a:cubicBezTo>
                    <a:pt x="730646" y="340019"/>
                    <a:pt x="697317" y="353824"/>
                    <a:pt x="662564" y="353824"/>
                  </a:cubicBezTo>
                  <a:lnTo>
                    <a:pt x="131036" y="353824"/>
                  </a:lnTo>
                  <a:cubicBezTo>
                    <a:pt x="58667" y="353824"/>
                    <a:pt x="0" y="295158"/>
                    <a:pt x="0" y="222788"/>
                  </a:cubicBezTo>
                  <a:lnTo>
                    <a:pt x="0" y="131036"/>
                  </a:lnTo>
                  <a:cubicBezTo>
                    <a:pt x="0" y="58667"/>
                    <a:pt x="58667" y="0"/>
                    <a:pt x="131036" y="0"/>
                  </a:cubicBezTo>
                  <a:close/>
                </a:path>
              </a:pathLst>
            </a:custGeom>
            <a:solidFill>
              <a:srgbClr val="5CE1E6"/>
            </a:solidFill>
          </p:spPr>
          <p:txBody>
            <a:bodyPr/>
            <a:lstStyle/>
            <a:p>
              <a:endParaRPr lang="en-US"/>
            </a:p>
          </p:txBody>
        </p:sp>
        <p:sp>
          <p:nvSpPr>
            <p:cNvPr id="22" name="TextBox 22"/>
            <p:cNvSpPr txBox="1"/>
            <p:nvPr/>
          </p:nvSpPr>
          <p:spPr>
            <a:xfrm>
              <a:off x="0" y="-57150"/>
              <a:ext cx="793600" cy="410974"/>
            </a:xfrm>
            <a:prstGeom prst="rect">
              <a:avLst/>
            </a:prstGeom>
          </p:spPr>
          <p:txBody>
            <a:bodyPr lIns="50800" tIns="50800" rIns="50800" bIns="50800" rtlCol="0" anchor="ctr"/>
            <a:lstStyle/>
            <a:p>
              <a:pPr algn="ctr">
                <a:lnSpc>
                  <a:spcPts val="3639"/>
                </a:lnSpc>
              </a:pPr>
              <a:r>
                <a:rPr lang="en-US" sz="2599">
                  <a:solidFill>
                    <a:srgbClr val="000000"/>
                  </a:solidFill>
                  <a:latin typeface="Canva Sans"/>
                  <a:ea typeface="Canva Sans"/>
                  <a:cs typeface="Canva Sans"/>
                  <a:sym typeface="Canva Sans"/>
                </a:rPr>
                <a:t>Subjective Evaluation Is</a:t>
              </a:r>
            </a:p>
          </p:txBody>
        </p:sp>
      </p:grpSp>
      <p:grpSp>
        <p:nvGrpSpPr>
          <p:cNvPr id="23" name="Group 23"/>
          <p:cNvGrpSpPr/>
          <p:nvPr/>
        </p:nvGrpSpPr>
        <p:grpSpPr>
          <a:xfrm>
            <a:off x="2175176" y="7341409"/>
            <a:ext cx="2112488" cy="2112488"/>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1813" r="-1813"/>
              </a:stretch>
            </a:blipFill>
          </p:spPr>
          <p:txBody>
            <a:bodyPr/>
            <a:lstStyle/>
            <a:p>
              <a:endParaRPr lang="en-US"/>
            </a:p>
          </p:txBody>
        </p:sp>
      </p:grpSp>
      <p:grpSp>
        <p:nvGrpSpPr>
          <p:cNvPr id="25" name="Group 25"/>
          <p:cNvGrpSpPr/>
          <p:nvPr/>
        </p:nvGrpSpPr>
        <p:grpSpPr>
          <a:xfrm>
            <a:off x="6229566" y="7341409"/>
            <a:ext cx="2112488" cy="2112488"/>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45987" r="-45987"/>
              </a:stretch>
            </a:blipFill>
          </p:spPr>
          <p:txBody>
            <a:bodyPr/>
            <a:lstStyle/>
            <a:p>
              <a:endParaRPr lang="en-US"/>
            </a:p>
          </p:txBody>
        </p:sp>
      </p:grpSp>
      <p:grpSp>
        <p:nvGrpSpPr>
          <p:cNvPr id="27" name="Group 27"/>
          <p:cNvGrpSpPr/>
          <p:nvPr/>
        </p:nvGrpSpPr>
        <p:grpSpPr>
          <a:xfrm>
            <a:off x="9962507" y="7341409"/>
            <a:ext cx="2112488" cy="2112488"/>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6"/>
              <a:stretch>
                <a:fillRect l="-25000" r="-25000"/>
              </a:stretch>
            </a:blipFill>
          </p:spPr>
          <p:txBody>
            <a:bodyPr/>
            <a:lstStyle/>
            <a:p>
              <a:endParaRPr lang="en-US"/>
            </a:p>
          </p:txBody>
        </p:sp>
      </p:grpSp>
      <p:sp>
        <p:nvSpPr>
          <p:cNvPr id="29" name="TextBox 29"/>
          <p:cNvSpPr txBox="1"/>
          <p:nvPr/>
        </p:nvSpPr>
        <p:spPr>
          <a:xfrm>
            <a:off x="17499918" y="9638067"/>
            <a:ext cx="547464" cy="240591"/>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02</a:t>
            </a:r>
          </a:p>
        </p:txBody>
      </p:sp>
      <p:sp>
        <p:nvSpPr>
          <p:cNvPr id="30" name="TextBox 30"/>
          <p:cNvSpPr txBox="1"/>
          <p:nvPr/>
        </p:nvSpPr>
        <p:spPr>
          <a:xfrm>
            <a:off x="2096137" y="1256405"/>
            <a:ext cx="13619675" cy="638175"/>
          </a:xfrm>
          <a:prstGeom prst="rect">
            <a:avLst/>
          </a:prstGeom>
        </p:spPr>
        <p:txBody>
          <a:bodyPr lIns="0" tIns="0" rIns="0" bIns="0" rtlCol="0" anchor="t">
            <a:spAutoFit/>
          </a:bodyPr>
          <a:lstStyle/>
          <a:p>
            <a:pPr algn="l">
              <a:lnSpc>
                <a:spcPts val="4950"/>
              </a:lnSpc>
            </a:pPr>
            <a:r>
              <a:rPr lang="en-US" sz="4500" b="1">
                <a:solidFill>
                  <a:srgbClr val="02CDFF"/>
                </a:solidFill>
                <a:latin typeface="Barlow Condensed Bold"/>
                <a:ea typeface="Barlow Condensed Bold"/>
                <a:cs typeface="Barlow Condensed Bold"/>
                <a:sym typeface="Barlow Condensed Bold"/>
              </a:rPr>
              <a:t>The Problem – Why Manual Checking and Grading Is Broken</a:t>
            </a:r>
          </a:p>
        </p:txBody>
      </p:sp>
      <p:sp>
        <p:nvSpPr>
          <p:cNvPr id="31" name="TextBox 31"/>
          <p:cNvSpPr txBox="1"/>
          <p:nvPr/>
        </p:nvSpPr>
        <p:spPr>
          <a:xfrm>
            <a:off x="2466405" y="5368450"/>
            <a:ext cx="1793319" cy="32321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Canva Sans"/>
                <a:ea typeface="Canva Sans"/>
                <a:cs typeface="Canva Sans"/>
                <a:sym typeface="Canva Sans"/>
              </a:rPr>
              <a:t>Student Efforts</a:t>
            </a:r>
          </a:p>
        </p:txBody>
      </p:sp>
      <p:sp>
        <p:nvSpPr>
          <p:cNvPr id="32" name="TextBox 32"/>
          <p:cNvSpPr txBox="1"/>
          <p:nvPr/>
        </p:nvSpPr>
        <p:spPr>
          <a:xfrm>
            <a:off x="13631146" y="5368450"/>
            <a:ext cx="2084665" cy="32321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Canva Sans"/>
                <a:ea typeface="Canva Sans"/>
                <a:cs typeface="Canva Sans"/>
                <a:sym typeface="Canva Sans"/>
              </a:rPr>
              <a:t>Evaluation Reality</a:t>
            </a:r>
          </a:p>
        </p:txBody>
      </p:sp>
      <p:grpSp>
        <p:nvGrpSpPr>
          <p:cNvPr id="33" name="Group 33"/>
          <p:cNvGrpSpPr/>
          <p:nvPr/>
        </p:nvGrpSpPr>
        <p:grpSpPr>
          <a:xfrm>
            <a:off x="13363532" y="7341409"/>
            <a:ext cx="2112488" cy="2112488"/>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a:stretch>
            </a:blipFill>
          </p:spPr>
          <p:txBody>
            <a:bodyPr/>
            <a:lstStyle/>
            <a:p>
              <a:endParaRPr lang="en-US"/>
            </a:p>
          </p:txBody>
        </p:sp>
      </p:grpSp>
      <p:sp>
        <p:nvSpPr>
          <p:cNvPr id="35" name="TextBox 35"/>
          <p:cNvSpPr txBox="1"/>
          <p:nvPr/>
        </p:nvSpPr>
        <p:spPr>
          <a:xfrm>
            <a:off x="1911718" y="9628542"/>
            <a:ext cx="2375946" cy="322589"/>
          </a:xfrm>
          <a:prstGeom prst="rect">
            <a:avLst/>
          </a:prstGeom>
        </p:spPr>
        <p:txBody>
          <a:bodyPr wrap="square" lIns="0" tIns="0" rIns="0" bIns="0" rtlCol="0" anchor="t">
            <a:spAutoFit/>
          </a:bodyPr>
          <a:lstStyle/>
          <a:p>
            <a:pPr algn="ctr">
              <a:lnSpc>
                <a:spcPts val="2659"/>
              </a:lnSpc>
              <a:spcBef>
                <a:spcPct val="0"/>
              </a:spcBef>
            </a:pPr>
            <a:r>
              <a:rPr lang="en-US" sz="1899" dirty="0">
                <a:solidFill>
                  <a:srgbClr val="000000"/>
                </a:solidFill>
                <a:latin typeface="Canva Sans"/>
                <a:ea typeface="Canva Sans"/>
                <a:cs typeface="Canva Sans"/>
                <a:sym typeface="Canva Sans"/>
              </a:rPr>
              <a:t>Time Consuming</a:t>
            </a:r>
          </a:p>
        </p:txBody>
      </p:sp>
      <p:sp>
        <p:nvSpPr>
          <p:cNvPr id="36" name="TextBox 36"/>
          <p:cNvSpPr txBox="1"/>
          <p:nvPr/>
        </p:nvSpPr>
        <p:spPr>
          <a:xfrm>
            <a:off x="14160690" y="9591993"/>
            <a:ext cx="1155509" cy="322589"/>
          </a:xfrm>
          <a:prstGeom prst="rect">
            <a:avLst/>
          </a:prstGeom>
        </p:spPr>
        <p:txBody>
          <a:bodyPr wrap="square" lIns="0" tIns="0" rIns="0" bIns="0" rtlCol="0" anchor="t">
            <a:spAutoFit/>
          </a:bodyPr>
          <a:lstStyle/>
          <a:p>
            <a:pPr algn="ctr">
              <a:lnSpc>
                <a:spcPts val="2659"/>
              </a:lnSpc>
              <a:spcBef>
                <a:spcPct val="0"/>
              </a:spcBef>
            </a:pPr>
            <a:r>
              <a:rPr lang="en-US" sz="1899" dirty="0">
                <a:solidFill>
                  <a:srgbClr val="000000"/>
                </a:solidFill>
                <a:latin typeface="Canva Sans"/>
                <a:ea typeface="Canva Sans"/>
                <a:cs typeface="Canva Sans"/>
                <a:sym typeface="Canva Sans"/>
              </a:rPr>
              <a:t>Opaque</a:t>
            </a:r>
          </a:p>
        </p:txBody>
      </p:sp>
      <p:sp>
        <p:nvSpPr>
          <p:cNvPr id="37" name="TextBox 37"/>
          <p:cNvSpPr txBox="1"/>
          <p:nvPr/>
        </p:nvSpPr>
        <p:spPr>
          <a:xfrm>
            <a:off x="10629535" y="9628542"/>
            <a:ext cx="1028700" cy="322589"/>
          </a:xfrm>
          <a:prstGeom prst="rect">
            <a:avLst/>
          </a:prstGeom>
        </p:spPr>
        <p:txBody>
          <a:bodyPr wrap="square" lIns="0" tIns="0" rIns="0" bIns="0" rtlCol="0" anchor="t">
            <a:spAutoFit/>
          </a:bodyPr>
          <a:lstStyle/>
          <a:p>
            <a:pPr algn="ctr">
              <a:lnSpc>
                <a:spcPts val="2659"/>
              </a:lnSpc>
              <a:spcBef>
                <a:spcPct val="0"/>
              </a:spcBef>
            </a:pPr>
            <a:r>
              <a:rPr lang="en-US" sz="1899" dirty="0">
                <a:solidFill>
                  <a:srgbClr val="000000"/>
                </a:solidFill>
                <a:latin typeface="Canva Sans"/>
                <a:ea typeface="Canva Sans"/>
                <a:cs typeface="Canva Sans"/>
                <a:sym typeface="Canva Sans"/>
              </a:rPr>
              <a:t>Biased</a:t>
            </a:r>
          </a:p>
        </p:txBody>
      </p:sp>
      <p:sp>
        <p:nvSpPr>
          <p:cNvPr id="38" name="TextBox 38"/>
          <p:cNvSpPr txBox="1"/>
          <p:nvPr/>
        </p:nvSpPr>
        <p:spPr>
          <a:xfrm>
            <a:off x="6429230" y="9555443"/>
            <a:ext cx="1647970" cy="322589"/>
          </a:xfrm>
          <a:prstGeom prst="rect">
            <a:avLst/>
          </a:prstGeom>
        </p:spPr>
        <p:txBody>
          <a:bodyPr wrap="square" lIns="0" tIns="0" rIns="0" bIns="0" rtlCol="0" anchor="t">
            <a:spAutoFit/>
          </a:bodyPr>
          <a:lstStyle/>
          <a:p>
            <a:pPr algn="ctr">
              <a:lnSpc>
                <a:spcPts val="2659"/>
              </a:lnSpc>
              <a:spcBef>
                <a:spcPct val="0"/>
              </a:spcBef>
            </a:pPr>
            <a:r>
              <a:rPr lang="en-US" sz="1899" dirty="0">
                <a:solidFill>
                  <a:srgbClr val="000000"/>
                </a:solidFill>
                <a:latin typeface="Canva Sans"/>
                <a:ea typeface="Canva Sans"/>
                <a:cs typeface="Canva Sans"/>
                <a:sym typeface="Canva Sans"/>
              </a:rPr>
              <a:t>Inconsistent</a:t>
            </a:r>
          </a:p>
        </p:txBody>
      </p:sp>
      <p:sp>
        <p:nvSpPr>
          <p:cNvPr id="39" name="AutoShape 39"/>
          <p:cNvSpPr/>
          <p:nvPr/>
        </p:nvSpPr>
        <p:spPr>
          <a:xfrm flipV="1">
            <a:off x="3231420" y="6594539"/>
            <a:ext cx="5674554" cy="746870"/>
          </a:xfrm>
          <a:prstGeom prst="line">
            <a:avLst/>
          </a:prstGeom>
          <a:ln w="38100" cap="flat">
            <a:solidFill>
              <a:srgbClr val="000000"/>
            </a:solidFill>
            <a:prstDash val="solid"/>
            <a:headEnd type="none" w="sm" len="sm"/>
            <a:tailEnd type="none" w="sm" len="sm"/>
          </a:ln>
        </p:spPr>
        <p:txBody>
          <a:bodyPr/>
          <a:lstStyle/>
          <a:p>
            <a:endParaRPr lang="en-US"/>
          </a:p>
        </p:txBody>
      </p:sp>
      <p:sp>
        <p:nvSpPr>
          <p:cNvPr id="40" name="AutoShape 40"/>
          <p:cNvSpPr/>
          <p:nvPr/>
        </p:nvSpPr>
        <p:spPr>
          <a:xfrm flipV="1">
            <a:off x="7285809" y="6639559"/>
            <a:ext cx="1727805" cy="701850"/>
          </a:xfrm>
          <a:prstGeom prst="line">
            <a:avLst/>
          </a:prstGeom>
          <a:ln w="38100" cap="flat">
            <a:solidFill>
              <a:srgbClr val="000000"/>
            </a:solidFill>
            <a:prstDash val="solid"/>
            <a:headEnd type="none" w="sm" len="sm"/>
            <a:tailEnd type="none" w="sm" len="sm"/>
          </a:ln>
        </p:spPr>
        <p:txBody>
          <a:bodyPr/>
          <a:lstStyle/>
          <a:p>
            <a:endParaRPr lang="en-US"/>
          </a:p>
        </p:txBody>
      </p:sp>
      <p:sp>
        <p:nvSpPr>
          <p:cNvPr id="41" name="AutoShape 41"/>
          <p:cNvSpPr/>
          <p:nvPr/>
        </p:nvSpPr>
        <p:spPr>
          <a:xfrm>
            <a:off x="9274386" y="6674183"/>
            <a:ext cx="1744365" cy="667226"/>
          </a:xfrm>
          <a:prstGeom prst="line">
            <a:avLst/>
          </a:prstGeom>
          <a:ln w="38100" cap="flat">
            <a:solidFill>
              <a:srgbClr val="000000"/>
            </a:solidFill>
            <a:prstDash val="solid"/>
            <a:headEnd type="none" w="sm" len="sm"/>
            <a:tailEnd type="none" w="sm" len="sm"/>
          </a:ln>
        </p:spPr>
        <p:txBody>
          <a:bodyPr/>
          <a:lstStyle/>
          <a:p>
            <a:endParaRPr lang="en-US"/>
          </a:p>
        </p:txBody>
      </p:sp>
      <p:sp>
        <p:nvSpPr>
          <p:cNvPr id="42" name="AutoShape 42"/>
          <p:cNvSpPr/>
          <p:nvPr/>
        </p:nvSpPr>
        <p:spPr>
          <a:xfrm>
            <a:off x="9319406" y="6674183"/>
            <a:ext cx="5100370" cy="667226"/>
          </a:xfrm>
          <a:prstGeom prst="line">
            <a:avLst/>
          </a:prstGeom>
          <a:ln w="38100" cap="flat">
            <a:solidFill>
              <a:srgbClr val="000000"/>
            </a:solidFill>
            <a:prstDash val="solid"/>
            <a:headEnd type="none" w="sm" len="sm"/>
            <a:tailEnd type="none" w="sm" len="sm"/>
          </a:ln>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5513359" y="3278900"/>
            <a:ext cx="7261281" cy="4026048"/>
          </a:xfrm>
          <a:custGeom>
            <a:avLst/>
            <a:gdLst/>
            <a:ahLst/>
            <a:cxnLst/>
            <a:rect l="l" t="t" r="r" b="b"/>
            <a:pathLst>
              <a:path w="7261281" h="4026048">
                <a:moveTo>
                  <a:pt x="0" y="0"/>
                </a:moveTo>
                <a:lnTo>
                  <a:pt x="7261282" y="0"/>
                </a:lnTo>
                <a:lnTo>
                  <a:pt x="7261282" y="4026048"/>
                </a:lnTo>
                <a:lnTo>
                  <a:pt x="0" y="4026048"/>
                </a:lnTo>
                <a:lnTo>
                  <a:pt x="0" y="0"/>
                </a:lnTo>
                <a:close/>
              </a:path>
            </a:pathLst>
          </a:custGeom>
          <a:blipFill>
            <a:blip r:embed="rId2"/>
            <a:stretch>
              <a:fillRect l="-4671" r="-4671" b="-10929"/>
            </a:stretch>
          </a:blipFill>
        </p:spPr>
        <p:txBody>
          <a:bodyPr/>
          <a:lstStyle/>
          <a:p>
            <a:endParaRPr lang="en-US"/>
          </a:p>
        </p:txBody>
      </p:sp>
      <p:sp>
        <p:nvSpPr>
          <p:cNvPr id="12" name="TextBox 12"/>
          <p:cNvSpPr txBox="1"/>
          <p:nvPr/>
        </p:nvSpPr>
        <p:spPr>
          <a:xfrm>
            <a:off x="17499918" y="9638067"/>
            <a:ext cx="547464" cy="240591"/>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03</a:t>
            </a:r>
          </a:p>
        </p:txBody>
      </p:sp>
      <p:sp>
        <p:nvSpPr>
          <p:cNvPr id="13" name="TextBox 13"/>
          <p:cNvSpPr txBox="1"/>
          <p:nvPr/>
        </p:nvSpPr>
        <p:spPr>
          <a:xfrm>
            <a:off x="1256319" y="1262774"/>
            <a:ext cx="5354057" cy="920750"/>
          </a:xfrm>
          <a:prstGeom prst="rect">
            <a:avLst/>
          </a:prstGeom>
        </p:spPr>
        <p:txBody>
          <a:bodyPr lIns="0" tIns="0" rIns="0" bIns="0" rtlCol="0" anchor="t">
            <a:spAutoFit/>
          </a:bodyPr>
          <a:lstStyle/>
          <a:p>
            <a:pPr algn="l">
              <a:lnSpc>
                <a:spcPts val="7150"/>
              </a:lnSpc>
            </a:pPr>
            <a:r>
              <a:rPr lang="en-US" sz="6500" b="1">
                <a:solidFill>
                  <a:srgbClr val="02CDFF"/>
                </a:solidFill>
                <a:latin typeface="Barlow Condensed Bold"/>
                <a:ea typeface="Barlow Condensed Bold"/>
                <a:cs typeface="Barlow Condensed Bold"/>
                <a:sym typeface="Barlow Condensed Bold"/>
              </a:rPr>
              <a:t>📊 Real Impact:</a:t>
            </a:r>
          </a:p>
        </p:txBody>
      </p:sp>
      <p:grpSp>
        <p:nvGrpSpPr>
          <p:cNvPr id="14" name="Group 14"/>
          <p:cNvGrpSpPr/>
          <p:nvPr/>
        </p:nvGrpSpPr>
        <p:grpSpPr>
          <a:xfrm>
            <a:off x="1028700" y="3278900"/>
            <a:ext cx="3957906" cy="1817333"/>
            <a:chOff x="0" y="0"/>
            <a:chExt cx="5277208" cy="2423110"/>
          </a:xfrm>
        </p:grpSpPr>
        <p:grpSp>
          <p:nvGrpSpPr>
            <p:cNvPr id="15" name="Group 15"/>
            <p:cNvGrpSpPr/>
            <p:nvPr/>
          </p:nvGrpSpPr>
          <p:grpSpPr>
            <a:xfrm>
              <a:off x="0" y="0"/>
              <a:ext cx="903667" cy="903667"/>
              <a:chOff x="0" y="0"/>
              <a:chExt cx="178502" cy="178502"/>
            </a:xfrm>
          </p:grpSpPr>
          <p:sp>
            <p:nvSpPr>
              <p:cNvPr id="16" name="Freeform 16"/>
              <p:cNvSpPr/>
              <p:nvPr/>
            </p:nvSpPr>
            <p:spPr>
              <a:xfrm>
                <a:off x="0" y="0"/>
                <a:ext cx="178502" cy="178502"/>
              </a:xfrm>
              <a:custGeom>
                <a:avLst/>
                <a:gdLst/>
                <a:ahLst/>
                <a:cxnLst/>
                <a:rect l="l" t="t" r="r" b="b"/>
                <a:pathLst>
                  <a:path w="178502" h="178502">
                    <a:moveTo>
                      <a:pt x="0" y="0"/>
                    </a:moveTo>
                    <a:lnTo>
                      <a:pt x="178502" y="0"/>
                    </a:lnTo>
                    <a:lnTo>
                      <a:pt x="178502" y="178502"/>
                    </a:lnTo>
                    <a:lnTo>
                      <a:pt x="0" y="17850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7" name="TextBox 17"/>
              <p:cNvSpPr txBox="1"/>
              <p:nvPr/>
            </p:nvSpPr>
            <p:spPr>
              <a:xfrm>
                <a:off x="0" y="-38100"/>
                <a:ext cx="178502" cy="216602"/>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1329766" y="93719"/>
              <a:ext cx="3947442" cy="2329392"/>
            </a:xfrm>
            <a:prstGeom prst="rect">
              <a:avLst/>
            </a:prstGeom>
          </p:spPr>
          <p:txBody>
            <a:bodyPr lIns="0" tIns="0" rIns="0" bIns="0" rtlCol="0" anchor="t">
              <a:spAutoFit/>
            </a:bodyPr>
            <a:lstStyle/>
            <a:p>
              <a:pPr algn="l">
                <a:lnSpc>
                  <a:spcPts val="2800"/>
                </a:lnSpc>
                <a:spcBef>
                  <a:spcPct val="0"/>
                </a:spcBef>
              </a:pPr>
              <a:r>
                <a:rPr lang="en-US" sz="2000">
                  <a:solidFill>
                    <a:srgbClr val="1F2020"/>
                  </a:solidFill>
                  <a:latin typeface="Canva Sans"/>
                  <a:ea typeface="Canva Sans"/>
                  <a:cs typeface="Canva Sans"/>
                  <a:sym typeface="Canva Sans"/>
                </a:rPr>
                <a:t>15–30% score variation in manual grading due to human error (SCITEPRESS, Abhay et al., 2023)</a:t>
              </a:r>
            </a:p>
          </p:txBody>
        </p:sp>
        <p:sp>
          <p:nvSpPr>
            <p:cNvPr id="19" name="TextBox 19"/>
            <p:cNvSpPr txBox="1"/>
            <p:nvPr/>
          </p:nvSpPr>
          <p:spPr>
            <a:xfrm>
              <a:off x="121094" y="244189"/>
              <a:ext cx="661480" cy="386715"/>
            </a:xfrm>
            <a:prstGeom prst="rect">
              <a:avLst/>
            </a:prstGeom>
          </p:spPr>
          <p:txBody>
            <a:bodyPr lIns="0" tIns="0" rIns="0" bIns="0" rtlCol="0" anchor="t">
              <a:spAutoFit/>
            </a:bodyPr>
            <a:lstStyle/>
            <a:p>
              <a:pPr algn="ctr">
                <a:lnSpc>
                  <a:spcPts val="2519"/>
                </a:lnSpc>
                <a:spcBef>
                  <a:spcPct val="0"/>
                </a:spcBef>
              </a:pPr>
              <a:r>
                <a:rPr lang="en-US" sz="1799" b="1">
                  <a:solidFill>
                    <a:srgbClr val="000000"/>
                  </a:solidFill>
                  <a:latin typeface="Open Sans Bold"/>
                  <a:ea typeface="Open Sans Bold"/>
                  <a:cs typeface="Open Sans Bold"/>
                  <a:sym typeface="Open Sans Bold"/>
                </a:rPr>
                <a:t>01</a:t>
              </a:r>
            </a:p>
          </p:txBody>
        </p:sp>
      </p:grpSp>
      <p:grpSp>
        <p:nvGrpSpPr>
          <p:cNvPr id="20" name="Group 20"/>
          <p:cNvGrpSpPr/>
          <p:nvPr/>
        </p:nvGrpSpPr>
        <p:grpSpPr>
          <a:xfrm>
            <a:off x="13542012" y="6189694"/>
            <a:ext cx="3957906" cy="2169758"/>
            <a:chOff x="0" y="0"/>
            <a:chExt cx="5277208" cy="2893010"/>
          </a:xfrm>
        </p:grpSpPr>
        <p:grpSp>
          <p:nvGrpSpPr>
            <p:cNvPr id="21" name="Group 21"/>
            <p:cNvGrpSpPr/>
            <p:nvPr/>
          </p:nvGrpSpPr>
          <p:grpSpPr>
            <a:xfrm>
              <a:off x="0" y="0"/>
              <a:ext cx="903667" cy="903667"/>
              <a:chOff x="0" y="0"/>
              <a:chExt cx="178502" cy="178502"/>
            </a:xfrm>
          </p:grpSpPr>
          <p:sp>
            <p:nvSpPr>
              <p:cNvPr id="22" name="Freeform 22"/>
              <p:cNvSpPr/>
              <p:nvPr/>
            </p:nvSpPr>
            <p:spPr>
              <a:xfrm>
                <a:off x="0" y="0"/>
                <a:ext cx="178502" cy="178502"/>
              </a:xfrm>
              <a:custGeom>
                <a:avLst/>
                <a:gdLst/>
                <a:ahLst/>
                <a:cxnLst/>
                <a:rect l="l" t="t" r="r" b="b"/>
                <a:pathLst>
                  <a:path w="178502" h="178502">
                    <a:moveTo>
                      <a:pt x="0" y="0"/>
                    </a:moveTo>
                    <a:lnTo>
                      <a:pt x="178502" y="0"/>
                    </a:lnTo>
                    <a:lnTo>
                      <a:pt x="178502" y="178502"/>
                    </a:lnTo>
                    <a:lnTo>
                      <a:pt x="0" y="17850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23" name="TextBox 23"/>
              <p:cNvSpPr txBox="1"/>
              <p:nvPr/>
            </p:nvSpPr>
            <p:spPr>
              <a:xfrm>
                <a:off x="0" y="-38100"/>
                <a:ext cx="178502" cy="216602"/>
              </a:xfrm>
              <a:prstGeom prst="rect">
                <a:avLst/>
              </a:prstGeom>
            </p:spPr>
            <p:txBody>
              <a:bodyPr lIns="50800" tIns="50800" rIns="50800" bIns="50800" rtlCol="0" anchor="ctr"/>
              <a:lstStyle/>
              <a:p>
                <a:pPr algn="ctr">
                  <a:lnSpc>
                    <a:spcPts val="2659"/>
                  </a:lnSpc>
                </a:pPr>
                <a:endParaRPr/>
              </a:p>
            </p:txBody>
          </p:sp>
        </p:grpSp>
        <p:sp>
          <p:nvSpPr>
            <p:cNvPr id="24" name="TextBox 24"/>
            <p:cNvSpPr txBox="1"/>
            <p:nvPr/>
          </p:nvSpPr>
          <p:spPr>
            <a:xfrm>
              <a:off x="1329766" y="93719"/>
              <a:ext cx="3947442" cy="2799292"/>
            </a:xfrm>
            <a:prstGeom prst="rect">
              <a:avLst/>
            </a:prstGeom>
          </p:spPr>
          <p:txBody>
            <a:bodyPr lIns="0" tIns="0" rIns="0" bIns="0" rtlCol="0" anchor="t">
              <a:spAutoFit/>
            </a:bodyPr>
            <a:lstStyle/>
            <a:p>
              <a:pPr algn="l">
                <a:lnSpc>
                  <a:spcPts val="2800"/>
                </a:lnSpc>
                <a:spcBef>
                  <a:spcPct val="0"/>
                </a:spcBef>
              </a:pPr>
              <a:r>
                <a:rPr lang="en-US" sz="2000">
                  <a:solidFill>
                    <a:srgbClr val="1F2020"/>
                  </a:solidFill>
                  <a:latin typeface="Canva Sans"/>
                  <a:ea typeface="Canva Sans"/>
                  <a:cs typeface="Canva Sans"/>
                  <a:sym typeface="Canva Sans"/>
                </a:rPr>
                <a:t>Unfair or delayed grading leads to poor motivation and higher dropout rates in online education (IRJMETS, 2024)</a:t>
              </a:r>
            </a:p>
          </p:txBody>
        </p:sp>
        <p:sp>
          <p:nvSpPr>
            <p:cNvPr id="25" name="TextBox 25"/>
            <p:cNvSpPr txBox="1"/>
            <p:nvPr/>
          </p:nvSpPr>
          <p:spPr>
            <a:xfrm>
              <a:off x="121094" y="244189"/>
              <a:ext cx="661480" cy="805815"/>
            </a:xfrm>
            <a:prstGeom prst="rect">
              <a:avLst/>
            </a:prstGeom>
          </p:spPr>
          <p:txBody>
            <a:bodyPr lIns="0" tIns="0" rIns="0" bIns="0" rtlCol="0" anchor="t">
              <a:spAutoFit/>
            </a:bodyPr>
            <a:lstStyle/>
            <a:p>
              <a:pPr algn="ctr">
                <a:lnSpc>
                  <a:spcPts val="2519"/>
                </a:lnSpc>
                <a:spcBef>
                  <a:spcPct val="0"/>
                </a:spcBef>
              </a:pPr>
              <a:r>
                <a:rPr lang="en-US" sz="1799" b="1">
                  <a:solidFill>
                    <a:srgbClr val="000000"/>
                  </a:solidFill>
                  <a:latin typeface="Open Sans Bold"/>
                  <a:ea typeface="Open Sans Bold"/>
                  <a:cs typeface="Open Sans Bold"/>
                  <a:sym typeface="Open Sans Bold"/>
                </a:rPr>
                <a:t>04</a:t>
              </a:r>
            </a:p>
            <a:p>
              <a:pPr algn="ctr">
                <a:lnSpc>
                  <a:spcPts val="2519"/>
                </a:lnSpc>
                <a:spcBef>
                  <a:spcPct val="0"/>
                </a:spcBef>
              </a:pPr>
              <a:endParaRPr lang="en-US" sz="1799" b="1">
                <a:solidFill>
                  <a:srgbClr val="000000"/>
                </a:solidFill>
                <a:latin typeface="Open Sans Bold"/>
                <a:ea typeface="Open Sans Bold"/>
                <a:cs typeface="Open Sans Bold"/>
                <a:sym typeface="Open Sans Bold"/>
              </a:endParaRPr>
            </a:p>
          </p:txBody>
        </p:sp>
      </p:grpSp>
      <p:grpSp>
        <p:nvGrpSpPr>
          <p:cNvPr id="26" name="Group 26"/>
          <p:cNvGrpSpPr/>
          <p:nvPr/>
        </p:nvGrpSpPr>
        <p:grpSpPr>
          <a:xfrm>
            <a:off x="13301394" y="3278900"/>
            <a:ext cx="3957906" cy="2522183"/>
            <a:chOff x="0" y="0"/>
            <a:chExt cx="5277208" cy="3362910"/>
          </a:xfrm>
        </p:grpSpPr>
        <p:grpSp>
          <p:nvGrpSpPr>
            <p:cNvPr id="27" name="Group 27"/>
            <p:cNvGrpSpPr/>
            <p:nvPr/>
          </p:nvGrpSpPr>
          <p:grpSpPr>
            <a:xfrm>
              <a:off x="0" y="0"/>
              <a:ext cx="903667" cy="903667"/>
              <a:chOff x="0" y="0"/>
              <a:chExt cx="178502" cy="178502"/>
            </a:xfrm>
          </p:grpSpPr>
          <p:sp>
            <p:nvSpPr>
              <p:cNvPr id="28" name="Freeform 28"/>
              <p:cNvSpPr/>
              <p:nvPr/>
            </p:nvSpPr>
            <p:spPr>
              <a:xfrm>
                <a:off x="0" y="0"/>
                <a:ext cx="178502" cy="178502"/>
              </a:xfrm>
              <a:custGeom>
                <a:avLst/>
                <a:gdLst/>
                <a:ahLst/>
                <a:cxnLst/>
                <a:rect l="l" t="t" r="r" b="b"/>
                <a:pathLst>
                  <a:path w="178502" h="178502">
                    <a:moveTo>
                      <a:pt x="0" y="0"/>
                    </a:moveTo>
                    <a:lnTo>
                      <a:pt x="178502" y="0"/>
                    </a:lnTo>
                    <a:lnTo>
                      <a:pt x="178502" y="178502"/>
                    </a:lnTo>
                    <a:lnTo>
                      <a:pt x="0" y="17850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29" name="TextBox 29"/>
              <p:cNvSpPr txBox="1"/>
              <p:nvPr/>
            </p:nvSpPr>
            <p:spPr>
              <a:xfrm>
                <a:off x="0" y="-38100"/>
                <a:ext cx="178502" cy="216602"/>
              </a:xfrm>
              <a:prstGeom prst="rect">
                <a:avLst/>
              </a:prstGeom>
            </p:spPr>
            <p:txBody>
              <a:bodyPr lIns="50800" tIns="50800" rIns="50800" bIns="50800" rtlCol="0" anchor="ctr"/>
              <a:lstStyle/>
              <a:p>
                <a:pPr algn="ctr">
                  <a:lnSpc>
                    <a:spcPts val="2659"/>
                  </a:lnSpc>
                </a:pPr>
                <a:endParaRPr/>
              </a:p>
            </p:txBody>
          </p:sp>
        </p:grpSp>
        <p:sp>
          <p:nvSpPr>
            <p:cNvPr id="30" name="TextBox 30"/>
            <p:cNvSpPr txBox="1"/>
            <p:nvPr/>
          </p:nvSpPr>
          <p:spPr>
            <a:xfrm>
              <a:off x="1329766" y="93719"/>
              <a:ext cx="3947442" cy="3269192"/>
            </a:xfrm>
            <a:prstGeom prst="rect">
              <a:avLst/>
            </a:prstGeom>
          </p:spPr>
          <p:txBody>
            <a:bodyPr lIns="0" tIns="0" rIns="0" bIns="0" rtlCol="0" anchor="t">
              <a:spAutoFit/>
            </a:bodyPr>
            <a:lstStyle/>
            <a:p>
              <a:pPr algn="l">
                <a:lnSpc>
                  <a:spcPts val="2800"/>
                </a:lnSpc>
                <a:spcBef>
                  <a:spcPct val="0"/>
                </a:spcBef>
              </a:pPr>
              <a:r>
                <a:rPr lang="en-US" sz="2000">
                  <a:solidFill>
                    <a:srgbClr val="1F2020"/>
                  </a:solidFill>
                  <a:latin typeface="Canva Sans"/>
                  <a:ea typeface="Canva Sans"/>
                  <a:cs typeface="Canva Sans"/>
                  <a:sym typeface="Canva Sans"/>
                </a:rPr>
                <a:t>Teacher overload: One teacher grades 250+ papers in under-resourced schools without rubrics (IRJMETS, Shaikh et al., 2024)</a:t>
              </a:r>
            </a:p>
          </p:txBody>
        </p:sp>
        <p:sp>
          <p:nvSpPr>
            <p:cNvPr id="31" name="TextBox 31"/>
            <p:cNvSpPr txBox="1"/>
            <p:nvPr/>
          </p:nvSpPr>
          <p:spPr>
            <a:xfrm>
              <a:off x="121094" y="244189"/>
              <a:ext cx="661480" cy="386715"/>
            </a:xfrm>
            <a:prstGeom prst="rect">
              <a:avLst/>
            </a:prstGeom>
          </p:spPr>
          <p:txBody>
            <a:bodyPr lIns="0" tIns="0" rIns="0" bIns="0" rtlCol="0" anchor="t">
              <a:spAutoFit/>
            </a:bodyPr>
            <a:lstStyle/>
            <a:p>
              <a:pPr algn="ctr">
                <a:lnSpc>
                  <a:spcPts val="2519"/>
                </a:lnSpc>
                <a:spcBef>
                  <a:spcPct val="0"/>
                </a:spcBef>
              </a:pPr>
              <a:r>
                <a:rPr lang="en-US" sz="1799" b="1">
                  <a:solidFill>
                    <a:srgbClr val="000000"/>
                  </a:solidFill>
                  <a:latin typeface="Open Sans Bold"/>
                  <a:ea typeface="Open Sans Bold"/>
                  <a:cs typeface="Open Sans Bold"/>
                  <a:sym typeface="Open Sans Bold"/>
                </a:rPr>
                <a:t>03</a:t>
              </a:r>
            </a:p>
          </p:txBody>
        </p:sp>
      </p:grpSp>
      <p:grpSp>
        <p:nvGrpSpPr>
          <p:cNvPr id="32" name="Group 32"/>
          <p:cNvGrpSpPr/>
          <p:nvPr/>
        </p:nvGrpSpPr>
        <p:grpSpPr>
          <a:xfrm>
            <a:off x="1028700" y="6189694"/>
            <a:ext cx="3957906" cy="2169758"/>
            <a:chOff x="0" y="0"/>
            <a:chExt cx="5277208" cy="2893010"/>
          </a:xfrm>
        </p:grpSpPr>
        <p:grpSp>
          <p:nvGrpSpPr>
            <p:cNvPr id="33" name="Group 33"/>
            <p:cNvGrpSpPr/>
            <p:nvPr/>
          </p:nvGrpSpPr>
          <p:grpSpPr>
            <a:xfrm>
              <a:off x="0" y="0"/>
              <a:ext cx="903667" cy="903667"/>
              <a:chOff x="0" y="0"/>
              <a:chExt cx="178502" cy="178502"/>
            </a:xfrm>
          </p:grpSpPr>
          <p:sp>
            <p:nvSpPr>
              <p:cNvPr id="34" name="Freeform 34"/>
              <p:cNvSpPr/>
              <p:nvPr/>
            </p:nvSpPr>
            <p:spPr>
              <a:xfrm>
                <a:off x="0" y="0"/>
                <a:ext cx="178502" cy="178502"/>
              </a:xfrm>
              <a:custGeom>
                <a:avLst/>
                <a:gdLst/>
                <a:ahLst/>
                <a:cxnLst/>
                <a:rect l="l" t="t" r="r" b="b"/>
                <a:pathLst>
                  <a:path w="178502" h="178502">
                    <a:moveTo>
                      <a:pt x="0" y="0"/>
                    </a:moveTo>
                    <a:lnTo>
                      <a:pt x="178502" y="0"/>
                    </a:lnTo>
                    <a:lnTo>
                      <a:pt x="178502" y="178502"/>
                    </a:lnTo>
                    <a:lnTo>
                      <a:pt x="0" y="17850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35" name="TextBox 35"/>
              <p:cNvSpPr txBox="1"/>
              <p:nvPr/>
            </p:nvSpPr>
            <p:spPr>
              <a:xfrm>
                <a:off x="0" y="-38100"/>
                <a:ext cx="178502" cy="216602"/>
              </a:xfrm>
              <a:prstGeom prst="rect">
                <a:avLst/>
              </a:prstGeom>
            </p:spPr>
            <p:txBody>
              <a:bodyPr lIns="50800" tIns="50800" rIns="50800" bIns="50800" rtlCol="0" anchor="ctr"/>
              <a:lstStyle/>
              <a:p>
                <a:pPr algn="ctr">
                  <a:lnSpc>
                    <a:spcPts val="2659"/>
                  </a:lnSpc>
                </a:pPr>
                <a:endParaRPr/>
              </a:p>
            </p:txBody>
          </p:sp>
        </p:grpSp>
        <p:sp>
          <p:nvSpPr>
            <p:cNvPr id="36" name="TextBox 36"/>
            <p:cNvSpPr txBox="1"/>
            <p:nvPr/>
          </p:nvSpPr>
          <p:spPr>
            <a:xfrm>
              <a:off x="1329766" y="93719"/>
              <a:ext cx="3947442" cy="2799292"/>
            </a:xfrm>
            <a:prstGeom prst="rect">
              <a:avLst/>
            </a:prstGeom>
          </p:spPr>
          <p:txBody>
            <a:bodyPr lIns="0" tIns="0" rIns="0" bIns="0" rtlCol="0" anchor="t">
              <a:spAutoFit/>
            </a:bodyPr>
            <a:lstStyle/>
            <a:p>
              <a:pPr algn="l">
                <a:lnSpc>
                  <a:spcPts val="2800"/>
                </a:lnSpc>
                <a:spcBef>
                  <a:spcPct val="0"/>
                </a:spcBef>
              </a:pPr>
              <a:r>
                <a:rPr lang="en-US" sz="2000">
                  <a:solidFill>
                    <a:srgbClr val="1F2020"/>
                  </a:solidFill>
                  <a:latin typeface="Canva Sans"/>
                  <a:ea typeface="Canva Sans"/>
                  <a:cs typeface="Canva Sans"/>
                  <a:sym typeface="Canva Sans"/>
                </a:rPr>
                <a:t>Lack of detailed feedback limits student improvement and learning outcomes (ScienceDirect, Li et al., 2023)</a:t>
              </a:r>
            </a:p>
          </p:txBody>
        </p:sp>
        <p:sp>
          <p:nvSpPr>
            <p:cNvPr id="37" name="TextBox 37"/>
            <p:cNvSpPr txBox="1"/>
            <p:nvPr/>
          </p:nvSpPr>
          <p:spPr>
            <a:xfrm>
              <a:off x="121094" y="244189"/>
              <a:ext cx="661480" cy="805815"/>
            </a:xfrm>
            <a:prstGeom prst="rect">
              <a:avLst/>
            </a:prstGeom>
          </p:spPr>
          <p:txBody>
            <a:bodyPr lIns="0" tIns="0" rIns="0" bIns="0" rtlCol="0" anchor="t">
              <a:spAutoFit/>
            </a:bodyPr>
            <a:lstStyle/>
            <a:p>
              <a:pPr algn="ctr">
                <a:lnSpc>
                  <a:spcPts val="2519"/>
                </a:lnSpc>
                <a:spcBef>
                  <a:spcPct val="0"/>
                </a:spcBef>
              </a:pPr>
              <a:r>
                <a:rPr lang="en-US" sz="1799" b="1">
                  <a:solidFill>
                    <a:srgbClr val="000000"/>
                  </a:solidFill>
                  <a:latin typeface="Open Sans Bold"/>
                  <a:ea typeface="Open Sans Bold"/>
                  <a:cs typeface="Open Sans Bold"/>
                  <a:sym typeface="Open Sans Bold"/>
                </a:rPr>
                <a:t>02</a:t>
              </a:r>
            </a:p>
            <a:p>
              <a:pPr algn="ctr">
                <a:lnSpc>
                  <a:spcPts val="2519"/>
                </a:lnSpc>
                <a:spcBef>
                  <a:spcPct val="0"/>
                </a:spcBef>
              </a:pPr>
              <a:endParaRPr lang="en-US" sz="1799" b="1">
                <a:solidFill>
                  <a:srgbClr val="000000"/>
                </a:solidFill>
                <a:latin typeface="Open Sans Bold"/>
                <a:ea typeface="Open Sans Bold"/>
                <a:cs typeface="Open Sans Bold"/>
                <a:sym typeface="Open Sans Bold"/>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0" y="1028700"/>
            <a:ext cx="8207692" cy="8229600"/>
            <a:chOff x="0" y="0"/>
            <a:chExt cx="10943590" cy="10972800"/>
          </a:xfrm>
        </p:grpSpPr>
        <p:pic>
          <p:nvPicPr>
            <p:cNvPr id="12" name="Picture 12"/>
            <p:cNvPicPr>
              <a:picLocks noChangeAspect="1"/>
            </p:cNvPicPr>
            <p:nvPr/>
          </p:nvPicPr>
          <p:blipFill>
            <a:blip r:embed="rId2"/>
            <a:srcRect l="24140" r="19758"/>
            <a:stretch>
              <a:fillRect/>
            </a:stretch>
          </p:blipFill>
          <p:spPr>
            <a:xfrm>
              <a:off x="0" y="0"/>
              <a:ext cx="10943590" cy="10972800"/>
            </a:xfrm>
            <a:prstGeom prst="rect">
              <a:avLst/>
            </a:prstGeom>
          </p:spPr>
        </p:pic>
      </p:grpSp>
      <p:sp>
        <p:nvSpPr>
          <p:cNvPr id="13" name="TextBox 13"/>
          <p:cNvSpPr txBox="1"/>
          <p:nvPr/>
        </p:nvSpPr>
        <p:spPr>
          <a:xfrm>
            <a:off x="17499918" y="9638067"/>
            <a:ext cx="547464" cy="240591"/>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04</a:t>
            </a:r>
          </a:p>
        </p:txBody>
      </p:sp>
      <p:sp>
        <p:nvSpPr>
          <p:cNvPr id="14" name="TextBox 14"/>
          <p:cNvSpPr txBox="1"/>
          <p:nvPr/>
        </p:nvSpPr>
        <p:spPr>
          <a:xfrm>
            <a:off x="8738917" y="1340443"/>
            <a:ext cx="5626144" cy="920750"/>
          </a:xfrm>
          <a:prstGeom prst="rect">
            <a:avLst/>
          </a:prstGeom>
        </p:spPr>
        <p:txBody>
          <a:bodyPr lIns="0" tIns="0" rIns="0" bIns="0" rtlCol="0" anchor="t">
            <a:spAutoFit/>
          </a:bodyPr>
          <a:lstStyle/>
          <a:p>
            <a:pPr algn="l">
              <a:lnSpc>
                <a:spcPts val="7150"/>
              </a:lnSpc>
            </a:pPr>
            <a:r>
              <a:rPr lang="en-US" sz="6500" b="1">
                <a:solidFill>
                  <a:srgbClr val="02CDFF"/>
                </a:solidFill>
                <a:latin typeface="Barlow Condensed Bold"/>
                <a:ea typeface="Barlow Condensed Bold"/>
                <a:cs typeface="Barlow Condensed Bold"/>
                <a:sym typeface="Barlow Condensed Bold"/>
              </a:rPr>
              <a:t>Proposed Solution</a:t>
            </a:r>
          </a:p>
        </p:txBody>
      </p:sp>
      <p:sp>
        <p:nvSpPr>
          <p:cNvPr id="15" name="TextBox 15"/>
          <p:cNvSpPr txBox="1"/>
          <p:nvPr/>
        </p:nvSpPr>
        <p:spPr>
          <a:xfrm>
            <a:off x="8913827" y="3567226"/>
            <a:ext cx="5626144" cy="648971"/>
          </a:xfrm>
          <a:prstGeom prst="rect">
            <a:avLst/>
          </a:prstGeom>
        </p:spPr>
        <p:txBody>
          <a:bodyPr lIns="0" tIns="0" rIns="0" bIns="0" rtlCol="0" anchor="t">
            <a:spAutoFit/>
          </a:bodyPr>
          <a:lstStyle/>
          <a:p>
            <a:pPr algn="l">
              <a:lnSpc>
                <a:spcPts val="5060"/>
              </a:lnSpc>
            </a:pPr>
            <a:r>
              <a:rPr lang="en-US" sz="4600" b="1">
                <a:solidFill>
                  <a:srgbClr val="02CDFF"/>
                </a:solidFill>
                <a:latin typeface="Barlow Condensed Bold"/>
                <a:ea typeface="Barlow Condensed Bold"/>
                <a:cs typeface="Barlow Condensed Bold"/>
                <a:sym typeface="Barlow Condensed Bold"/>
              </a:rPr>
              <a:t>SMARTGRADE</a:t>
            </a:r>
          </a:p>
        </p:txBody>
      </p:sp>
      <p:sp>
        <p:nvSpPr>
          <p:cNvPr id="16" name="TextBox 16"/>
          <p:cNvSpPr txBox="1"/>
          <p:nvPr/>
        </p:nvSpPr>
        <p:spPr>
          <a:xfrm>
            <a:off x="8913827" y="4345546"/>
            <a:ext cx="8090952" cy="2816225"/>
          </a:xfrm>
          <a:prstGeom prst="rect">
            <a:avLst/>
          </a:prstGeom>
        </p:spPr>
        <p:txBody>
          <a:bodyPr lIns="0" tIns="0" rIns="0" bIns="0" rtlCol="0" anchor="t">
            <a:spAutoFit/>
          </a:bodyPr>
          <a:lstStyle/>
          <a:p>
            <a:pPr algn="just">
              <a:lnSpc>
                <a:spcPts val="2800"/>
              </a:lnSpc>
              <a:spcBef>
                <a:spcPct val="0"/>
              </a:spcBef>
            </a:pPr>
            <a:r>
              <a:rPr lang="en-US" sz="2000">
                <a:solidFill>
                  <a:srgbClr val="000000"/>
                </a:solidFill>
                <a:latin typeface="Canva Sans"/>
                <a:ea typeface="Canva Sans"/>
                <a:cs typeface="Canva Sans"/>
                <a:sym typeface="Canva Sans"/>
              </a:rPr>
              <a:t>SMARTGRADE is an AI-powered system designed to automate the evaluation of subjective answers. It addresses the limitations of manual grading by ensuring fairness, accuracy, and scalability. The system supports both typed and handwritten responses, provides detailed feedback, and detects plagiarism to maintain academic integrity. By combining deep semantic understanding with intelligent automation, SMARTGRADE transforms the grading process for modern education.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12438562" y="1794041"/>
            <a:ext cx="4685487" cy="3250691"/>
          </a:xfrm>
          <a:custGeom>
            <a:avLst/>
            <a:gdLst/>
            <a:ahLst/>
            <a:cxnLst/>
            <a:rect l="l" t="t" r="r" b="b"/>
            <a:pathLst>
              <a:path w="4685487" h="3250691">
                <a:moveTo>
                  <a:pt x="0" y="0"/>
                </a:moveTo>
                <a:lnTo>
                  <a:pt x="4685487" y="0"/>
                </a:lnTo>
                <a:lnTo>
                  <a:pt x="4685487" y="3250691"/>
                </a:lnTo>
                <a:lnTo>
                  <a:pt x="0" y="3250691"/>
                </a:lnTo>
                <a:lnTo>
                  <a:pt x="0" y="0"/>
                </a:lnTo>
                <a:close/>
              </a:path>
            </a:pathLst>
          </a:custGeom>
          <a:blipFill>
            <a:blip r:embed="rId2"/>
            <a:stretch>
              <a:fillRect l="-13020" r="-10318"/>
            </a:stretch>
          </a:blipFill>
        </p:spPr>
        <p:txBody>
          <a:bodyPr/>
          <a:lstStyle/>
          <a:p>
            <a:endParaRPr lang="en-US"/>
          </a:p>
        </p:txBody>
      </p:sp>
      <p:sp>
        <p:nvSpPr>
          <p:cNvPr id="12" name="Freeform 12"/>
          <p:cNvSpPr/>
          <p:nvPr/>
        </p:nvSpPr>
        <p:spPr>
          <a:xfrm>
            <a:off x="972685" y="5143500"/>
            <a:ext cx="5063657" cy="3276032"/>
          </a:xfrm>
          <a:custGeom>
            <a:avLst/>
            <a:gdLst/>
            <a:ahLst/>
            <a:cxnLst/>
            <a:rect l="l" t="t" r="r" b="b"/>
            <a:pathLst>
              <a:path w="5063657" h="3276032">
                <a:moveTo>
                  <a:pt x="0" y="0"/>
                </a:moveTo>
                <a:lnTo>
                  <a:pt x="5063657" y="0"/>
                </a:lnTo>
                <a:lnTo>
                  <a:pt x="5063657" y="3276032"/>
                </a:lnTo>
                <a:lnTo>
                  <a:pt x="0" y="3276032"/>
                </a:lnTo>
                <a:lnTo>
                  <a:pt x="0" y="0"/>
                </a:lnTo>
                <a:close/>
              </a:path>
            </a:pathLst>
          </a:custGeom>
          <a:blipFill>
            <a:blip r:embed="rId3"/>
            <a:stretch>
              <a:fillRect r="-13121"/>
            </a:stretch>
          </a:blipFill>
        </p:spPr>
        <p:txBody>
          <a:bodyPr/>
          <a:lstStyle/>
          <a:p>
            <a:endParaRPr lang="en-US"/>
          </a:p>
        </p:txBody>
      </p:sp>
      <p:sp>
        <p:nvSpPr>
          <p:cNvPr id="13" name="TextBox 13"/>
          <p:cNvSpPr txBox="1"/>
          <p:nvPr/>
        </p:nvSpPr>
        <p:spPr>
          <a:xfrm>
            <a:off x="17499918" y="9638067"/>
            <a:ext cx="547464" cy="240591"/>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05</a:t>
            </a:r>
          </a:p>
        </p:txBody>
      </p:sp>
      <p:grpSp>
        <p:nvGrpSpPr>
          <p:cNvPr id="14" name="Group 14"/>
          <p:cNvGrpSpPr/>
          <p:nvPr/>
        </p:nvGrpSpPr>
        <p:grpSpPr>
          <a:xfrm>
            <a:off x="1028700" y="1794041"/>
            <a:ext cx="11215926" cy="1899118"/>
            <a:chOff x="0" y="0"/>
            <a:chExt cx="14954568" cy="2532157"/>
          </a:xfrm>
        </p:grpSpPr>
        <p:sp>
          <p:nvSpPr>
            <p:cNvPr id="15" name="TextBox 15"/>
            <p:cNvSpPr txBox="1"/>
            <p:nvPr/>
          </p:nvSpPr>
          <p:spPr>
            <a:xfrm>
              <a:off x="0" y="47625"/>
              <a:ext cx="6447080" cy="922656"/>
            </a:xfrm>
            <a:prstGeom prst="rect">
              <a:avLst/>
            </a:prstGeom>
          </p:spPr>
          <p:txBody>
            <a:bodyPr lIns="0" tIns="0" rIns="0" bIns="0" rtlCol="0" anchor="t">
              <a:spAutoFit/>
            </a:bodyPr>
            <a:lstStyle/>
            <a:p>
              <a:pPr algn="l">
                <a:lnSpc>
                  <a:spcPts val="5280"/>
                </a:lnSpc>
              </a:pPr>
              <a:r>
                <a:rPr lang="en-US" sz="4800" b="1">
                  <a:solidFill>
                    <a:srgbClr val="02CDFF"/>
                  </a:solidFill>
                  <a:latin typeface="Barlow Condensed Bold"/>
                  <a:ea typeface="Barlow Condensed Bold"/>
                  <a:cs typeface="Barlow Condensed Bold"/>
                  <a:sym typeface="Barlow Condensed Bold"/>
                </a:rPr>
                <a:t>Market Trends</a:t>
              </a:r>
            </a:p>
          </p:txBody>
        </p:sp>
        <p:sp>
          <p:nvSpPr>
            <p:cNvPr id="16" name="TextBox 16"/>
            <p:cNvSpPr txBox="1"/>
            <p:nvPr/>
          </p:nvSpPr>
          <p:spPr>
            <a:xfrm>
              <a:off x="0" y="1152090"/>
              <a:ext cx="14954568" cy="1380067"/>
            </a:xfrm>
            <a:prstGeom prst="rect">
              <a:avLst/>
            </a:prstGeom>
          </p:spPr>
          <p:txBody>
            <a:bodyPr lIns="0" tIns="0" rIns="0" bIns="0" rtlCol="0" anchor="t">
              <a:spAutoFit/>
            </a:bodyPr>
            <a:lstStyle/>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Growing adoption of AI in education, especially in assessment and evaluation.</a:t>
              </a:r>
            </a:p>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Increased need for automation post-COVID in remote and hybrid learning environments.</a:t>
              </a:r>
            </a:p>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Rising demand for objective, fast, and scalable evaluation systems.</a:t>
              </a:r>
            </a:p>
          </p:txBody>
        </p:sp>
      </p:grpSp>
      <p:grpSp>
        <p:nvGrpSpPr>
          <p:cNvPr id="17" name="Group 17"/>
          <p:cNvGrpSpPr/>
          <p:nvPr/>
        </p:nvGrpSpPr>
        <p:grpSpPr>
          <a:xfrm>
            <a:off x="6283992" y="5716796"/>
            <a:ext cx="11215926" cy="2603968"/>
            <a:chOff x="0" y="0"/>
            <a:chExt cx="14954568" cy="3471957"/>
          </a:xfrm>
        </p:grpSpPr>
        <p:sp>
          <p:nvSpPr>
            <p:cNvPr id="18" name="TextBox 18"/>
            <p:cNvSpPr txBox="1"/>
            <p:nvPr/>
          </p:nvSpPr>
          <p:spPr>
            <a:xfrm>
              <a:off x="0" y="47625"/>
              <a:ext cx="6447080" cy="922656"/>
            </a:xfrm>
            <a:prstGeom prst="rect">
              <a:avLst/>
            </a:prstGeom>
          </p:spPr>
          <p:txBody>
            <a:bodyPr lIns="0" tIns="0" rIns="0" bIns="0" rtlCol="0" anchor="t">
              <a:spAutoFit/>
            </a:bodyPr>
            <a:lstStyle/>
            <a:p>
              <a:pPr algn="l">
                <a:lnSpc>
                  <a:spcPts val="5280"/>
                </a:lnSpc>
              </a:pPr>
              <a:r>
                <a:rPr lang="en-US" sz="4800" b="1">
                  <a:solidFill>
                    <a:srgbClr val="02CDFF"/>
                  </a:solidFill>
                  <a:latin typeface="Barlow Condensed Bold"/>
                  <a:ea typeface="Barlow Condensed Bold"/>
                  <a:cs typeface="Barlow Condensed Bold"/>
                  <a:sym typeface="Barlow Condensed Bold"/>
                </a:rPr>
                <a:t>Market Demand:</a:t>
              </a:r>
            </a:p>
          </p:txBody>
        </p:sp>
        <p:sp>
          <p:nvSpPr>
            <p:cNvPr id="19" name="TextBox 19"/>
            <p:cNvSpPr txBox="1"/>
            <p:nvPr/>
          </p:nvSpPr>
          <p:spPr>
            <a:xfrm>
              <a:off x="0" y="1152090"/>
              <a:ext cx="14954568" cy="2319867"/>
            </a:xfrm>
            <a:prstGeom prst="rect">
              <a:avLst/>
            </a:prstGeom>
          </p:spPr>
          <p:txBody>
            <a:bodyPr lIns="0" tIns="0" rIns="0" bIns="0" rtlCol="0" anchor="t">
              <a:spAutoFit/>
            </a:bodyPr>
            <a:lstStyle/>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High demand for automated subjective grading due to large-scale assessments.</a:t>
              </a:r>
            </a:p>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Institutions seeking solutions that reduce workload and improve grading fairness.</a:t>
              </a:r>
            </a:p>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The global EdTech market is projected to reach approximately $348 billion by 2030, driven by increasing demand for digital learning solutions and automation in education (Grand View Research, 2024).</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11324802" y="1794041"/>
            <a:ext cx="5699141" cy="3797053"/>
          </a:xfrm>
          <a:custGeom>
            <a:avLst/>
            <a:gdLst/>
            <a:ahLst/>
            <a:cxnLst/>
            <a:rect l="l" t="t" r="r" b="b"/>
            <a:pathLst>
              <a:path w="5699141" h="3797053">
                <a:moveTo>
                  <a:pt x="0" y="0"/>
                </a:moveTo>
                <a:lnTo>
                  <a:pt x="5699141" y="0"/>
                </a:lnTo>
                <a:lnTo>
                  <a:pt x="5699141" y="3797053"/>
                </a:lnTo>
                <a:lnTo>
                  <a:pt x="0" y="3797053"/>
                </a:lnTo>
                <a:lnTo>
                  <a:pt x="0" y="0"/>
                </a:lnTo>
                <a:close/>
              </a:path>
            </a:pathLst>
          </a:custGeom>
          <a:blipFill>
            <a:blip r:embed="rId2"/>
            <a:stretch>
              <a:fillRect/>
            </a:stretch>
          </a:blipFill>
        </p:spPr>
        <p:txBody>
          <a:bodyPr/>
          <a:lstStyle/>
          <a:p>
            <a:endParaRPr lang="en-US"/>
          </a:p>
        </p:txBody>
      </p:sp>
      <p:sp>
        <p:nvSpPr>
          <p:cNvPr id="12" name="Freeform 12"/>
          <p:cNvSpPr/>
          <p:nvPr/>
        </p:nvSpPr>
        <p:spPr>
          <a:xfrm>
            <a:off x="1352881" y="5143500"/>
            <a:ext cx="5283782" cy="3705252"/>
          </a:xfrm>
          <a:custGeom>
            <a:avLst/>
            <a:gdLst/>
            <a:ahLst/>
            <a:cxnLst/>
            <a:rect l="l" t="t" r="r" b="b"/>
            <a:pathLst>
              <a:path w="5283782" h="3705252">
                <a:moveTo>
                  <a:pt x="0" y="0"/>
                </a:moveTo>
                <a:lnTo>
                  <a:pt x="5283782" y="0"/>
                </a:lnTo>
                <a:lnTo>
                  <a:pt x="5283782" y="3705252"/>
                </a:lnTo>
                <a:lnTo>
                  <a:pt x="0" y="3705252"/>
                </a:lnTo>
                <a:lnTo>
                  <a:pt x="0" y="0"/>
                </a:lnTo>
                <a:close/>
              </a:path>
            </a:pathLst>
          </a:custGeom>
          <a:blipFill>
            <a:blip r:embed="rId3"/>
            <a:stretch>
              <a:fillRect/>
            </a:stretch>
          </a:blipFill>
        </p:spPr>
        <p:txBody>
          <a:bodyPr/>
          <a:lstStyle/>
          <a:p>
            <a:endParaRPr lang="en-US"/>
          </a:p>
        </p:txBody>
      </p:sp>
      <p:sp>
        <p:nvSpPr>
          <p:cNvPr id="13" name="TextBox 13"/>
          <p:cNvSpPr txBox="1"/>
          <p:nvPr/>
        </p:nvSpPr>
        <p:spPr>
          <a:xfrm>
            <a:off x="17499918" y="9638067"/>
            <a:ext cx="547464" cy="488315"/>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06</a:t>
            </a:r>
          </a:p>
          <a:p>
            <a:pPr algn="ctr">
              <a:lnSpc>
                <a:spcPts val="1960"/>
              </a:lnSpc>
              <a:spcBef>
                <a:spcPct val="0"/>
              </a:spcBef>
            </a:pPr>
            <a:endParaRPr lang="en-US" sz="1400" b="1">
              <a:solidFill>
                <a:srgbClr val="000000"/>
              </a:solidFill>
              <a:latin typeface="Open Sans Bold"/>
              <a:ea typeface="Open Sans Bold"/>
              <a:cs typeface="Open Sans Bold"/>
              <a:sym typeface="Open Sans Bold"/>
            </a:endParaRPr>
          </a:p>
        </p:txBody>
      </p:sp>
      <p:sp>
        <p:nvSpPr>
          <p:cNvPr id="14" name="TextBox 14"/>
          <p:cNvSpPr txBox="1"/>
          <p:nvPr/>
        </p:nvSpPr>
        <p:spPr>
          <a:xfrm>
            <a:off x="1028700" y="1841666"/>
            <a:ext cx="5780732" cy="680086"/>
          </a:xfrm>
          <a:prstGeom prst="rect">
            <a:avLst/>
          </a:prstGeom>
        </p:spPr>
        <p:txBody>
          <a:bodyPr lIns="0" tIns="0" rIns="0" bIns="0" rtlCol="0" anchor="t">
            <a:spAutoFit/>
          </a:bodyPr>
          <a:lstStyle/>
          <a:p>
            <a:pPr algn="l">
              <a:lnSpc>
                <a:spcPts val="5280"/>
              </a:lnSpc>
            </a:pPr>
            <a:r>
              <a:rPr lang="en-US" sz="4800" b="1">
                <a:solidFill>
                  <a:srgbClr val="02CDFF"/>
                </a:solidFill>
                <a:latin typeface="Barlow Condensed Bold"/>
                <a:ea typeface="Barlow Condensed Bold"/>
                <a:cs typeface="Barlow Condensed Bold"/>
                <a:sym typeface="Barlow Condensed Bold"/>
              </a:rPr>
              <a:t>STAKEHOLDERS MAPING</a:t>
            </a:r>
          </a:p>
        </p:txBody>
      </p:sp>
      <p:sp>
        <p:nvSpPr>
          <p:cNvPr id="15" name="TextBox 15"/>
          <p:cNvSpPr txBox="1"/>
          <p:nvPr/>
        </p:nvSpPr>
        <p:spPr>
          <a:xfrm>
            <a:off x="1028700" y="2730073"/>
            <a:ext cx="11215926" cy="1044575"/>
          </a:xfrm>
          <a:prstGeom prst="rect">
            <a:avLst/>
          </a:prstGeom>
        </p:spPr>
        <p:txBody>
          <a:bodyPr lIns="0" tIns="0" rIns="0" bIns="0" rtlCol="0" anchor="t">
            <a:spAutoFit/>
          </a:bodyPr>
          <a:lstStyle/>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Primary: Schools, colleges, universities.</a:t>
            </a:r>
          </a:p>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Secondary: Exam boards, EdTech platforms, certification bodies.</a:t>
            </a:r>
          </a:p>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End Users: Teachers, students, evaluators, academic administrators.</a:t>
            </a:r>
          </a:p>
        </p:txBody>
      </p:sp>
      <p:grpSp>
        <p:nvGrpSpPr>
          <p:cNvPr id="16" name="Group 16"/>
          <p:cNvGrpSpPr/>
          <p:nvPr/>
        </p:nvGrpSpPr>
        <p:grpSpPr>
          <a:xfrm>
            <a:off x="7072074" y="6146110"/>
            <a:ext cx="11215926" cy="2251543"/>
            <a:chOff x="0" y="0"/>
            <a:chExt cx="14954568" cy="3002057"/>
          </a:xfrm>
        </p:grpSpPr>
        <p:sp>
          <p:nvSpPr>
            <p:cNvPr id="17" name="TextBox 17"/>
            <p:cNvSpPr txBox="1"/>
            <p:nvPr/>
          </p:nvSpPr>
          <p:spPr>
            <a:xfrm>
              <a:off x="0" y="47625"/>
              <a:ext cx="6447080" cy="922656"/>
            </a:xfrm>
            <a:prstGeom prst="rect">
              <a:avLst/>
            </a:prstGeom>
          </p:spPr>
          <p:txBody>
            <a:bodyPr lIns="0" tIns="0" rIns="0" bIns="0" rtlCol="0" anchor="t">
              <a:spAutoFit/>
            </a:bodyPr>
            <a:lstStyle/>
            <a:p>
              <a:pPr algn="l">
                <a:lnSpc>
                  <a:spcPts val="5280"/>
                </a:lnSpc>
              </a:pPr>
              <a:r>
                <a:rPr lang="en-US" sz="4800" b="1">
                  <a:solidFill>
                    <a:srgbClr val="02CDFF"/>
                  </a:solidFill>
                  <a:latin typeface="Barlow Condensed Bold"/>
                  <a:ea typeface="Barlow Condensed Bold"/>
                  <a:cs typeface="Barlow Condensed Bold"/>
                  <a:sym typeface="Barlow Condensed Bold"/>
                </a:rPr>
                <a:t>Target Market:</a:t>
              </a:r>
            </a:p>
          </p:txBody>
        </p:sp>
        <p:sp>
          <p:nvSpPr>
            <p:cNvPr id="18" name="TextBox 18"/>
            <p:cNvSpPr txBox="1"/>
            <p:nvPr/>
          </p:nvSpPr>
          <p:spPr>
            <a:xfrm>
              <a:off x="0" y="1152090"/>
              <a:ext cx="14954568" cy="1849967"/>
            </a:xfrm>
            <a:prstGeom prst="rect">
              <a:avLst/>
            </a:prstGeom>
          </p:spPr>
          <p:txBody>
            <a:bodyPr lIns="0" tIns="0" rIns="0" bIns="0" rtlCol="0" anchor="t">
              <a:spAutoFit/>
            </a:bodyPr>
            <a:lstStyle/>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Higher education institutions conducting written assessments.</a:t>
              </a:r>
            </a:p>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Online learning platforms offering subjective question modules.</a:t>
              </a:r>
            </a:p>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Examination boards and testing agencies.</a:t>
              </a:r>
            </a:p>
            <a:p>
              <a:pPr marL="431799" lvl="1" indent="-215899" algn="l">
                <a:lnSpc>
                  <a:spcPts val="2799"/>
                </a:lnSpc>
                <a:buFont typeface="Arial"/>
                <a:buChar char="•"/>
              </a:pPr>
              <a:r>
                <a:rPr lang="en-US" sz="1999">
                  <a:solidFill>
                    <a:srgbClr val="000000"/>
                  </a:solidFill>
                  <a:latin typeface="Canva Sans"/>
                  <a:ea typeface="Canva Sans"/>
                  <a:cs typeface="Canva Sans"/>
                  <a:sym typeface="Canva Sans"/>
                </a:rPr>
                <a:t>Educators seeking efficient, unbiased grading tools.</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57150"/>
              <a:ext cx="12543" cy="515512"/>
            </a:xfrm>
            <a:prstGeom prst="rect">
              <a:avLst/>
            </a:prstGeom>
          </p:spPr>
          <p:txBody>
            <a:bodyPr lIns="50800" tIns="50800" rIns="50800" bIns="50800" rtlCol="0" anchor="ctr"/>
            <a:lstStyle/>
            <a:p>
              <a:pPr algn="ctr">
                <a:lnSpc>
                  <a:spcPts val="363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0" y="1028700"/>
            <a:ext cx="6133945" cy="9258300"/>
            <a:chOff x="0" y="0"/>
            <a:chExt cx="8178594" cy="12344400"/>
          </a:xfrm>
        </p:grpSpPr>
        <p:pic>
          <p:nvPicPr>
            <p:cNvPr id="12" name="Picture 12"/>
            <p:cNvPicPr>
              <a:picLocks noChangeAspect="1"/>
            </p:cNvPicPr>
            <p:nvPr/>
          </p:nvPicPr>
          <p:blipFill>
            <a:blip r:embed="rId2"/>
            <a:srcRect l="29627" r="29627"/>
            <a:stretch>
              <a:fillRect/>
            </a:stretch>
          </p:blipFill>
          <p:spPr>
            <a:xfrm>
              <a:off x="0" y="0"/>
              <a:ext cx="8178594" cy="12344400"/>
            </a:xfrm>
            <a:prstGeom prst="rect">
              <a:avLst/>
            </a:prstGeom>
          </p:spPr>
        </p:pic>
      </p:grpSp>
      <p:graphicFrame>
        <p:nvGraphicFramePr>
          <p:cNvPr id="13" name="Object 13"/>
          <p:cNvGraphicFramePr/>
          <p:nvPr>
            <p:extLst>
              <p:ext uri="{D42A27DB-BD31-4B8C-83A1-F6EECF244321}">
                <p14:modId xmlns:p14="http://schemas.microsoft.com/office/powerpoint/2010/main" val="3587249490"/>
              </p:ext>
            </p:extLst>
          </p:nvPr>
        </p:nvGraphicFramePr>
        <p:xfrm>
          <a:off x="5257800" y="1191796"/>
          <a:ext cx="17145000" cy="9258300"/>
        </p:xfrm>
        <a:graphic>
          <a:graphicData uri="http://schemas.openxmlformats.org/presentationml/2006/ole">
            <mc:AlternateContent xmlns:mc="http://schemas.openxmlformats.org/markup-compatibility/2006">
              <mc:Choice xmlns:v="urn:schemas-microsoft-com:vml" Requires="v">
                <p:oleObj name="Worksheet" r:id="rId3" imgW="17132300" imgH="9867900" progId="Excel.Sheet.12">
                  <p:embed/>
                </p:oleObj>
              </mc:Choice>
              <mc:Fallback>
                <p:oleObj name="Worksheet" r:id="rId3" imgW="17132300" imgH="9867900" progId="Excel.Sheet.12">
                  <p:embed/>
                  <p:pic>
                    <p:nvPicPr>
                      <p:cNvPr id="0" name=""/>
                      <p:cNvPicPr/>
                      <p:nvPr/>
                    </p:nvPicPr>
                    <p:blipFill>
                      <a:blip r:embed="rId4"/>
                      <a:stretch>
                        <a:fillRect/>
                      </a:stretch>
                    </p:blipFill>
                    <p:spPr>
                      <a:xfrm>
                        <a:off x="5257800" y="1191796"/>
                        <a:ext cx="17145000" cy="9258300"/>
                      </a:xfrm>
                      <a:prstGeom prst="rect">
                        <a:avLst/>
                      </a:prstGeom>
                    </p:spPr>
                  </p:pic>
                </p:oleObj>
              </mc:Fallback>
            </mc:AlternateContent>
          </a:graphicData>
        </a:graphic>
      </p:graphicFrame>
      <p:sp>
        <p:nvSpPr>
          <p:cNvPr id="14" name="TextBox 14"/>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07</a:t>
            </a:r>
          </a:p>
        </p:txBody>
      </p:sp>
      <p:sp>
        <p:nvSpPr>
          <p:cNvPr id="15" name="TextBox 15"/>
          <p:cNvSpPr txBox="1"/>
          <p:nvPr/>
        </p:nvSpPr>
        <p:spPr>
          <a:xfrm>
            <a:off x="6830991" y="1409700"/>
            <a:ext cx="7437381" cy="920750"/>
          </a:xfrm>
          <a:prstGeom prst="rect">
            <a:avLst/>
          </a:prstGeom>
        </p:spPr>
        <p:txBody>
          <a:bodyPr lIns="0" tIns="0" rIns="0" bIns="0" rtlCol="0" anchor="t">
            <a:spAutoFit/>
          </a:bodyPr>
          <a:lstStyle/>
          <a:p>
            <a:pPr algn="l">
              <a:lnSpc>
                <a:spcPts val="7150"/>
              </a:lnSpc>
            </a:pPr>
            <a:r>
              <a:rPr lang="en-US" sz="6500" b="1" dirty="0">
                <a:solidFill>
                  <a:srgbClr val="02CDFF"/>
                </a:solidFill>
                <a:latin typeface="Barlow Condensed Bold"/>
                <a:ea typeface="Barlow Condensed Bold"/>
                <a:cs typeface="Barlow Condensed Bold"/>
                <a:sym typeface="Barlow Condensed Bold"/>
              </a:rPr>
              <a:t>COMPETITIVE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4224444" y="305943"/>
            <a:ext cx="3086100" cy="308610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3499"/>
                </a:lnSpc>
              </a:pPr>
              <a:r>
                <a:rPr lang="en-US" sz="2499">
                  <a:solidFill>
                    <a:srgbClr val="000000"/>
                  </a:solidFill>
                  <a:latin typeface="Canva Sans"/>
                  <a:ea typeface="Canva Sans"/>
                  <a:cs typeface="Canva Sans"/>
                  <a:sym typeface="Canva Sans"/>
                </a:rPr>
                <a:t>Automated Answer Evaluation</a:t>
              </a:r>
            </a:p>
          </p:txBody>
        </p:sp>
      </p:grpSp>
      <p:sp>
        <p:nvSpPr>
          <p:cNvPr id="14" name="TextBox 14"/>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08</a:t>
            </a:r>
          </a:p>
        </p:txBody>
      </p:sp>
      <p:sp>
        <p:nvSpPr>
          <p:cNvPr id="15" name="TextBox 15"/>
          <p:cNvSpPr txBox="1"/>
          <p:nvPr/>
        </p:nvSpPr>
        <p:spPr>
          <a:xfrm>
            <a:off x="6471801" y="4508055"/>
            <a:ext cx="4812648" cy="920750"/>
          </a:xfrm>
          <a:prstGeom prst="rect">
            <a:avLst/>
          </a:prstGeom>
          <a:ln>
            <a:solidFill>
              <a:schemeClr val="tx1"/>
            </a:solidFill>
          </a:ln>
        </p:spPr>
        <p:txBody>
          <a:bodyPr lIns="0" tIns="0" rIns="0" bIns="0" rtlCol="0" anchor="t">
            <a:spAutoFit/>
          </a:bodyPr>
          <a:lstStyle/>
          <a:p>
            <a:pPr algn="ctr">
              <a:lnSpc>
                <a:spcPts val="7150"/>
              </a:lnSpc>
            </a:pPr>
            <a:r>
              <a:rPr lang="en-US" sz="6500" b="1" dirty="0">
                <a:solidFill>
                  <a:srgbClr val="000000"/>
                </a:solidFill>
                <a:latin typeface="Barlow Condensed Bold"/>
                <a:ea typeface="Barlow Condensed Bold"/>
                <a:cs typeface="Barlow Condensed Bold"/>
                <a:sym typeface="Barlow Condensed Bold"/>
              </a:rPr>
              <a:t>SMARTGRADE</a:t>
            </a:r>
          </a:p>
        </p:txBody>
      </p:sp>
      <p:grpSp>
        <p:nvGrpSpPr>
          <p:cNvPr id="16" name="Group 16"/>
          <p:cNvGrpSpPr/>
          <p:nvPr/>
        </p:nvGrpSpPr>
        <p:grpSpPr>
          <a:xfrm>
            <a:off x="848620" y="3392043"/>
            <a:ext cx="3086100" cy="308610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3499"/>
                </a:lnSpc>
              </a:pPr>
              <a:r>
                <a:rPr lang="en-US" sz="2499">
                  <a:solidFill>
                    <a:srgbClr val="000000"/>
                  </a:solidFill>
                  <a:latin typeface="Canva Sans"/>
                  <a:ea typeface="Canva Sans"/>
                  <a:cs typeface="Canva Sans"/>
                  <a:sym typeface="Canva Sans"/>
                </a:rPr>
                <a:t>Scalability &amp; Speed</a:t>
              </a:r>
            </a:p>
          </p:txBody>
        </p:sp>
      </p:grpSp>
      <p:grpSp>
        <p:nvGrpSpPr>
          <p:cNvPr id="19" name="Group 19"/>
          <p:cNvGrpSpPr/>
          <p:nvPr/>
        </p:nvGrpSpPr>
        <p:grpSpPr>
          <a:xfrm>
            <a:off x="9354873" y="6854603"/>
            <a:ext cx="3086100" cy="308610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21" name="TextBox 21"/>
            <p:cNvSpPr txBox="1"/>
            <p:nvPr/>
          </p:nvSpPr>
          <p:spPr>
            <a:xfrm>
              <a:off x="76200" y="28575"/>
              <a:ext cx="660400" cy="708025"/>
            </a:xfrm>
            <a:prstGeom prst="rect">
              <a:avLst/>
            </a:prstGeom>
          </p:spPr>
          <p:txBody>
            <a:bodyPr lIns="50800" tIns="50800" rIns="50800" bIns="50800" rtlCol="0" anchor="ctr"/>
            <a:lstStyle/>
            <a:p>
              <a:pPr algn="ctr">
                <a:lnSpc>
                  <a:spcPts val="3499"/>
                </a:lnSpc>
              </a:pPr>
              <a:r>
                <a:rPr lang="en-US" sz="2499">
                  <a:solidFill>
                    <a:srgbClr val="000000"/>
                  </a:solidFill>
                  <a:latin typeface="Canva Sans"/>
                  <a:ea typeface="Canva Sans"/>
                  <a:cs typeface="Canva Sans"/>
                  <a:sym typeface="Canva Sans"/>
                </a:rPr>
                <a:t>Plagiarism Detection</a:t>
              </a:r>
            </a:p>
          </p:txBody>
        </p:sp>
      </p:grpSp>
      <p:grpSp>
        <p:nvGrpSpPr>
          <p:cNvPr id="22" name="Group 22"/>
          <p:cNvGrpSpPr/>
          <p:nvPr/>
        </p:nvGrpSpPr>
        <p:grpSpPr>
          <a:xfrm>
            <a:off x="14173200" y="3392043"/>
            <a:ext cx="3086100" cy="3086100"/>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24" name="TextBox 24"/>
            <p:cNvSpPr txBox="1"/>
            <p:nvPr/>
          </p:nvSpPr>
          <p:spPr>
            <a:xfrm>
              <a:off x="76200" y="28575"/>
              <a:ext cx="660400" cy="708025"/>
            </a:xfrm>
            <a:prstGeom prst="rect">
              <a:avLst/>
            </a:prstGeom>
          </p:spPr>
          <p:txBody>
            <a:bodyPr lIns="50800" tIns="50800" rIns="50800" bIns="50800" rtlCol="0" anchor="ctr"/>
            <a:lstStyle/>
            <a:p>
              <a:pPr algn="ctr">
                <a:lnSpc>
                  <a:spcPts val="3499"/>
                </a:lnSpc>
              </a:pPr>
              <a:r>
                <a:rPr lang="en-US" sz="2499">
                  <a:solidFill>
                    <a:srgbClr val="000000"/>
                  </a:solidFill>
                  <a:latin typeface="Canva Sans"/>
                  <a:ea typeface="Canva Sans"/>
                  <a:cs typeface="Canva Sans"/>
                  <a:sym typeface="Canva Sans"/>
                </a:rPr>
                <a:t>Feedback Generation</a:t>
              </a:r>
            </a:p>
          </p:txBody>
        </p:sp>
      </p:grpSp>
      <p:grpSp>
        <p:nvGrpSpPr>
          <p:cNvPr id="25" name="Group 25"/>
          <p:cNvGrpSpPr/>
          <p:nvPr/>
        </p:nvGrpSpPr>
        <p:grpSpPr>
          <a:xfrm>
            <a:off x="10209918" y="305943"/>
            <a:ext cx="3086100" cy="3086100"/>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27" name="TextBox 27"/>
            <p:cNvSpPr txBox="1"/>
            <p:nvPr/>
          </p:nvSpPr>
          <p:spPr>
            <a:xfrm>
              <a:off x="76200" y="28575"/>
              <a:ext cx="660400" cy="708025"/>
            </a:xfrm>
            <a:prstGeom prst="rect">
              <a:avLst/>
            </a:prstGeom>
          </p:spPr>
          <p:txBody>
            <a:bodyPr lIns="50800" tIns="50800" rIns="50800" bIns="50800" rtlCol="0" anchor="ctr"/>
            <a:lstStyle/>
            <a:p>
              <a:pPr algn="ctr">
                <a:lnSpc>
                  <a:spcPts val="3499"/>
                </a:lnSpc>
              </a:pPr>
              <a:r>
                <a:rPr lang="en-US" sz="2499">
                  <a:solidFill>
                    <a:srgbClr val="000000"/>
                  </a:solidFill>
                  <a:latin typeface="Canva Sans"/>
                  <a:ea typeface="Canva Sans"/>
                  <a:cs typeface="Canva Sans"/>
                  <a:sym typeface="Canva Sans"/>
                </a:rPr>
                <a:t>Dual Scoring Mechanism</a:t>
              </a:r>
            </a:p>
          </p:txBody>
        </p:sp>
      </p:grpSp>
      <p:grpSp>
        <p:nvGrpSpPr>
          <p:cNvPr id="28" name="Group 28"/>
          <p:cNvGrpSpPr/>
          <p:nvPr/>
        </p:nvGrpSpPr>
        <p:grpSpPr>
          <a:xfrm>
            <a:off x="4870943" y="6792558"/>
            <a:ext cx="3086100" cy="3086100"/>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30" name="TextBox 30"/>
            <p:cNvSpPr txBox="1"/>
            <p:nvPr/>
          </p:nvSpPr>
          <p:spPr>
            <a:xfrm>
              <a:off x="76200" y="28575"/>
              <a:ext cx="660400" cy="708025"/>
            </a:xfrm>
            <a:prstGeom prst="rect">
              <a:avLst/>
            </a:prstGeom>
          </p:spPr>
          <p:txBody>
            <a:bodyPr lIns="50800" tIns="50800" rIns="50800" bIns="50800" rtlCol="0" anchor="ctr"/>
            <a:lstStyle/>
            <a:p>
              <a:pPr algn="ctr">
                <a:lnSpc>
                  <a:spcPts val="3499"/>
                </a:lnSpc>
              </a:pPr>
              <a:r>
                <a:rPr lang="en-US" sz="2499">
                  <a:solidFill>
                    <a:srgbClr val="000000"/>
                  </a:solidFill>
                  <a:latin typeface="Canva Sans"/>
                  <a:ea typeface="Canva Sans"/>
                  <a:cs typeface="Canva Sans"/>
                  <a:sym typeface="Canva Sans"/>
                </a:rPr>
                <a:t>Fair and Unbiased Evaluation</a:t>
              </a:r>
            </a:p>
          </p:txBody>
        </p:sp>
      </p:grpSp>
      <p:sp>
        <p:nvSpPr>
          <p:cNvPr id="31" name="AutoShape 31"/>
          <p:cNvSpPr/>
          <p:nvPr/>
        </p:nvSpPr>
        <p:spPr>
          <a:xfrm>
            <a:off x="5767494" y="3392043"/>
            <a:ext cx="2189548" cy="1049337"/>
          </a:xfrm>
          <a:prstGeom prst="line">
            <a:avLst/>
          </a:prstGeom>
          <a:ln w="38100" cap="flat">
            <a:solidFill>
              <a:srgbClr val="000000"/>
            </a:solidFill>
            <a:prstDash val="solid"/>
            <a:headEnd type="none" w="sm" len="sm"/>
            <a:tailEnd type="none" w="sm" len="sm"/>
          </a:ln>
        </p:spPr>
        <p:txBody>
          <a:bodyPr/>
          <a:lstStyle/>
          <a:p>
            <a:endParaRPr lang="en-US"/>
          </a:p>
        </p:txBody>
      </p:sp>
      <p:sp>
        <p:nvSpPr>
          <p:cNvPr id="32" name="AutoShape 32"/>
          <p:cNvSpPr/>
          <p:nvPr/>
        </p:nvSpPr>
        <p:spPr>
          <a:xfrm flipV="1">
            <a:off x="8878125" y="3392043"/>
            <a:ext cx="2874843" cy="1049337"/>
          </a:xfrm>
          <a:prstGeom prst="line">
            <a:avLst/>
          </a:prstGeom>
          <a:ln w="38100" cap="flat">
            <a:solidFill>
              <a:srgbClr val="000000"/>
            </a:solidFill>
            <a:prstDash val="solid"/>
            <a:headEnd type="none" w="sm" len="sm"/>
            <a:tailEnd type="none" w="sm" len="sm"/>
          </a:ln>
        </p:spPr>
        <p:txBody>
          <a:bodyPr/>
          <a:lstStyle/>
          <a:p>
            <a:endParaRPr lang="en-US"/>
          </a:p>
        </p:txBody>
      </p:sp>
      <p:sp>
        <p:nvSpPr>
          <p:cNvPr id="33" name="AutoShape 33"/>
          <p:cNvSpPr/>
          <p:nvPr/>
        </p:nvSpPr>
        <p:spPr>
          <a:xfrm>
            <a:off x="11284449" y="4935093"/>
            <a:ext cx="2888751" cy="0"/>
          </a:xfrm>
          <a:prstGeom prst="line">
            <a:avLst/>
          </a:prstGeom>
          <a:ln w="38100" cap="flat">
            <a:solidFill>
              <a:srgbClr val="000000"/>
            </a:solidFill>
            <a:prstDash val="solid"/>
            <a:headEnd type="none" w="sm" len="sm"/>
            <a:tailEnd type="none" w="sm" len="sm"/>
          </a:ln>
        </p:spPr>
        <p:txBody>
          <a:bodyPr/>
          <a:lstStyle/>
          <a:p>
            <a:endParaRPr lang="en-US"/>
          </a:p>
        </p:txBody>
      </p:sp>
      <p:sp>
        <p:nvSpPr>
          <p:cNvPr id="34" name="AutoShape 34"/>
          <p:cNvSpPr/>
          <p:nvPr/>
        </p:nvSpPr>
        <p:spPr>
          <a:xfrm>
            <a:off x="9354873" y="5428806"/>
            <a:ext cx="1543050" cy="1425797"/>
          </a:xfrm>
          <a:prstGeom prst="line">
            <a:avLst/>
          </a:prstGeom>
          <a:ln w="38100" cap="flat">
            <a:solidFill>
              <a:srgbClr val="000000"/>
            </a:solidFill>
            <a:prstDash val="solid"/>
            <a:headEnd type="none" w="sm" len="sm"/>
            <a:tailEnd type="none" w="sm" len="sm"/>
          </a:ln>
        </p:spPr>
        <p:txBody>
          <a:bodyPr/>
          <a:lstStyle/>
          <a:p>
            <a:endParaRPr lang="en-US"/>
          </a:p>
        </p:txBody>
      </p:sp>
      <p:sp>
        <p:nvSpPr>
          <p:cNvPr id="35" name="AutoShape 35"/>
          <p:cNvSpPr/>
          <p:nvPr/>
        </p:nvSpPr>
        <p:spPr>
          <a:xfrm flipH="1">
            <a:off x="6413993" y="5428806"/>
            <a:ext cx="1543050" cy="1363752"/>
          </a:xfrm>
          <a:prstGeom prst="line">
            <a:avLst/>
          </a:prstGeom>
          <a:ln w="38100" cap="flat">
            <a:solidFill>
              <a:srgbClr val="000000"/>
            </a:solidFill>
            <a:prstDash val="solid"/>
            <a:headEnd type="none" w="sm" len="sm"/>
            <a:tailEnd type="none" w="sm" len="sm"/>
          </a:ln>
        </p:spPr>
        <p:txBody>
          <a:bodyPr/>
          <a:lstStyle/>
          <a:p>
            <a:endParaRPr lang="en-US"/>
          </a:p>
        </p:txBody>
      </p:sp>
      <p:sp>
        <p:nvSpPr>
          <p:cNvPr id="36" name="AutoShape 36"/>
          <p:cNvSpPr/>
          <p:nvPr/>
        </p:nvSpPr>
        <p:spPr>
          <a:xfrm>
            <a:off x="3934720" y="4935093"/>
            <a:ext cx="2537081" cy="0"/>
          </a:xfrm>
          <a:prstGeom prst="line">
            <a:avLst/>
          </a:prstGeom>
          <a:ln w="38100" cap="flat">
            <a:solidFill>
              <a:srgbClr val="000000"/>
            </a:solidFill>
            <a:prstDash val="solid"/>
            <a:headEnd type="none" w="sm" len="sm"/>
            <a:tailEnd type="none" w="sm" len="sm"/>
          </a:ln>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4" name="TextBox 4"/>
            <p:cNvSpPr txBox="1"/>
            <p:nvPr/>
          </p:nvSpPr>
          <p:spPr>
            <a:xfrm>
              <a:off x="0" y="-38100"/>
              <a:ext cx="12543" cy="49646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59300"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7" name="TextBox 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US"/>
            </a:p>
          </p:txBody>
        </p:sp>
        <p:sp>
          <p:nvSpPr>
            <p:cNvPr id="10" name="TextBox 1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000000"/>
                </a:solidFill>
                <a:latin typeface="Open Sans Bold"/>
                <a:ea typeface="Open Sans Bold"/>
                <a:cs typeface="Open Sans Bold"/>
                <a:sym typeface="Open Sans Bold"/>
              </a:rPr>
              <a:t>09</a:t>
            </a:r>
          </a:p>
        </p:txBody>
      </p:sp>
      <p:grpSp>
        <p:nvGrpSpPr>
          <p:cNvPr id="12" name="Group 12"/>
          <p:cNvGrpSpPr>
            <a:grpSpLocks noChangeAspect="1"/>
          </p:cNvGrpSpPr>
          <p:nvPr/>
        </p:nvGrpSpPr>
        <p:grpSpPr>
          <a:xfrm>
            <a:off x="8246507" y="1896611"/>
            <a:ext cx="8097039" cy="6501041"/>
            <a:chOff x="0" y="0"/>
            <a:chExt cx="7467600" cy="5995670"/>
          </a:xfrm>
        </p:grpSpPr>
        <p:sp>
          <p:nvSpPr>
            <p:cNvPr id="13" name="Freeform 13"/>
            <p:cNvSpPr/>
            <p:nvPr/>
          </p:nvSpPr>
          <p:spPr>
            <a:xfrm>
              <a:off x="0" y="0"/>
              <a:ext cx="7467600" cy="4513580"/>
            </a:xfrm>
            <a:custGeom>
              <a:avLst/>
              <a:gdLst/>
              <a:ahLst/>
              <a:cxnLst/>
              <a:rect l="l" t="t" r="r" b="b"/>
              <a:pathLst>
                <a:path w="7467600" h="451358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txBody>
            <a:bodyPr/>
            <a:lstStyle/>
            <a:p>
              <a:endParaRPr lang="en-US"/>
            </a:p>
          </p:txBody>
        </p:sp>
        <p:sp>
          <p:nvSpPr>
            <p:cNvPr id="14" name="Freeform 14"/>
            <p:cNvSpPr/>
            <p:nvPr/>
          </p:nvSpPr>
          <p:spPr>
            <a:xfrm>
              <a:off x="0" y="4514850"/>
              <a:ext cx="7467600" cy="695960"/>
            </a:xfrm>
            <a:custGeom>
              <a:avLst/>
              <a:gdLst/>
              <a:ahLst/>
              <a:cxnLst/>
              <a:rect l="l" t="t" r="r" b="b"/>
              <a:pathLst>
                <a:path w="7467600" h="69596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txBody>
            <a:bodyPr/>
            <a:lstStyle/>
            <a:p>
              <a:endParaRPr lang="en-US"/>
            </a:p>
          </p:txBody>
        </p:sp>
        <p:sp>
          <p:nvSpPr>
            <p:cNvPr id="15" name="Freeform 15"/>
            <p:cNvSpPr/>
            <p:nvPr/>
          </p:nvSpPr>
          <p:spPr>
            <a:xfrm>
              <a:off x="2429510" y="5210810"/>
              <a:ext cx="2606040" cy="791210"/>
            </a:xfrm>
            <a:custGeom>
              <a:avLst/>
              <a:gdLst/>
              <a:ahLst/>
              <a:cxnLst/>
              <a:rect l="l" t="t" r="r" b="b"/>
              <a:pathLst>
                <a:path w="2606040" h="79121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txBody>
            <a:bodyPr/>
            <a:lstStyle/>
            <a:p>
              <a:endParaRPr lang="en-US"/>
            </a:p>
          </p:txBody>
        </p:sp>
        <p:sp>
          <p:nvSpPr>
            <p:cNvPr id="16" name="Freeform 16"/>
            <p:cNvSpPr/>
            <p:nvPr/>
          </p:nvSpPr>
          <p:spPr>
            <a:xfrm>
              <a:off x="314960" y="353060"/>
              <a:ext cx="6827520" cy="3835400"/>
            </a:xfrm>
            <a:custGeom>
              <a:avLst/>
              <a:gdLst/>
              <a:ahLst/>
              <a:cxnLst/>
              <a:rect l="l" t="t" r="r" b="b"/>
              <a:pathLst>
                <a:path w="6827520" h="3835400">
                  <a:moveTo>
                    <a:pt x="0" y="0"/>
                  </a:moveTo>
                  <a:lnTo>
                    <a:pt x="6827520" y="0"/>
                  </a:lnTo>
                  <a:lnTo>
                    <a:pt x="6827520" y="3835400"/>
                  </a:lnTo>
                  <a:lnTo>
                    <a:pt x="0" y="3835400"/>
                  </a:lnTo>
                  <a:close/>
                </a:path>
              </a:pathLst>
            </a:custGeom>
            <a:blipFill>
              <a:blip r:embed="rId2"/>
              <a:stretch>
                <a:fillRect t="-1512" b="-1512"/>
              </a:stretch>
            </a:blipFill>
          </p:spPr>
          <p:txBody>
            <a:bodyPr/>
            <a:lstStyle/>
            <a:p>
              <a:endParaRPr lang="en-US"/>
            </a:p>
          </p:txBody>
        </p:sp>
      </p:grpSp>
      <p:sp>
        <p:nvSpPr>
          <p:cNvPr id="17" name="TextBox 17"/>
          <p:cNvSpPr txBox="1"/>
          <p:nvPr/>
        </p:nvSpPr>
        <p:spPr>
          <a:xfrm>
            <a:off x="457200" y="3911825"/>
            <a:ext cx="7436783" cy="1736501"/>
          </a:xfrm>
          <a:prstGeom prst="rect">
            <a:avLst/>
          </a:prstGeom>
        </p:spPr>
        <p:txBody>
          <a:bodyPr wrap="square" lIns="0" tIns="0" rIns="0" bIns="0" rtlCol="0" anchor="t">
            <a:spAutoFit/>
          </a:bodyPr>
          <a:lstStyle/>
          <a:p>
            <a:pPr algn="ctr">
              <a:lnSpc>
                <a:spcPts val="7000"/>
              </a:lnSpc>
            </a:pPr>
            <a:r>
              <a:rPr lang="en-US" sz="5000" b="1" dirty="0">
                <a:solidFill>
                  <a:srgbClr val="02CDFF"/>
                </a:solidFill>
                <a:latin typeface="Canva Sans Bold"/>
                <a:ea typeface="Canva Sans Bold"/>
                <a:cs typeface="Canva Sans Bold"/>
                <a:sym typeface="Canva Sans Bold"/>
              </a:rPr>
              <a:t>Single Answer Evaluation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642</Words>
  <Application>Microsoft Office PowerPoint</Application>
  <PresentationFormat>Custom</PresentationFormat>
  <Paragraphs>113</Paragraphs>
  <Slides>14</Slides>
  <Notes>0</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28" baseType="lpstr">
      <vt:lpstr>Amasis MT Pro Black</vt:lpstr>
      <vt:lpstr>Open Sans</vt:lpstr>
      <vt:lpstr>HK Grotesk Bold Italics</vt:lpstr>
      <vt:lpstr>Arial</vt:lpstr>
      <vt:lpstr>Open Sans Bold</vt:lpstr>
      <vt:lpstr>HK Grotesk Italics</vt:lpstr>
      <vt:lpstr>HK Grotesk</vt:lpstr>
      <vt:lpstr>Barlow Condensed Bold</vt:lpstr>
      <vt:lpstr>Canva Sans</vt:lpstr>
      <vt:lpstr>HK Grotesk Bold</vt:lpstr>
      <vt:lpstr>Calibri</vt:lpstr>
      <vt:lpstr>Canva Sans Bold</vt:lpstr>
      <vt:lpstr>Office Theme</vt:lpstr>
      <vt:lpstr>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Modern Artificial Intelligence Presentation</dc:title>
  <cp:lastModifiedBy>Qurat-ul-Ain Akhter</cp:lastModifiedBy>
  <cp:revision>3</cp:revision>
  <dcterms:created xsi:type="dcterms:W3CDTF">2006-08-16T00:00:00Z</dcterms:created>
  <dcterms:modified xsi:type="dcterms:W3CDTF">2025-07-30T12:19:45Z</dcterms:modified>
  <dc:identifier>DAGuoqLb3O4</dc:identifier>
</cp:coreProperties>
</file>

<file path=docProps/thumbnail.jpeg>
</file>